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1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2.xml" ContentType="application/vnd.openxmlformats-officedocument.drawingml.chart+xml"/>
  <Override PartName="/ppt/theme/themeOverride1.xml" ContentType="application/vnd.openxmlformats-officedocument.themeOverride+xml"/>
  <Override PartName="/ppt/charts/chart23.xml" ContentType="application/vnd.openxmlformats-officedocument.drawingml.chart+xml"/>
  <Override PartName="/ppt/theme/themeOverride2.xml" ContentType="application/vnd.openxmlformats-officedocument.themeOverr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notesSlides/notesSlide1.xml" ContentType="application/vnd.openxmlformats-officedocument.presentationml.notesSlide+xml"/>
  <Override PartName="/ppt/charts/chart3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3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  <p:sldMasterId id="2147483780" r:id="rId3"/>
  </p:sldMasterIdLst>
  <p:notesMasterIdLst>
    <p:notesMasterId r:id="rId68"/>
  </p:notesMasterIdLst>
  <p:sldIdLst>
    <p:sldId id="256" r:id="rId4"/>
    <p:sldId id="329" r:id="rId5"/>
    <p:sldId id="330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90" r:id="rId31"/>
    <p:sldId id="331" r:id="rId32"/>
    <p:sldId id="332" r:id="rId33"/>
    <p:sldId id="284" r:id="rId34"/>
    <p:sldId id="289" r:id="rId35"/>
    <p:sldId id="334" r:id="rId36"/>
    <p:sldId id="335" r:id="rId37"/>
    <p:sldId id="336" r:id="rId38"/>
    <p:sldId id="337" r:id="rId39"/>
    <p:sldId id="345" r:id="rId40"/>
    <p:sldId id="344" r:id="rId41"/>
    <p:sldId id="342" r:id="rId42"/>
    <p:sldId id="343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300" r:id="rId51"/>
    <p:sldId id="308" r:id="rId52"/>
    <p:sldId id="309" r:id="rId53"/>
    <p:sldId id="310" r:id="rId54"/>
    <p:sldId id="311" r:id="rId55"/>
    <p:sldId id="312" r:id="rId56"/>
    <p:sldId id="315" r:id="rId57"/>
    <p:sldId id="316" r:id="rId58"/>
    <p:sldId id="317" r:id="rId59"/>
    <p:sldId id="318" r:id="rId60"/>
    <p:sldId id="319" r:id="rId61"/>
    <p:sldId id="320" r:id="rId62"/>
    <p:sldId id="323" r:id="rId63"/>
    <p:sldId id="324" r:id="rId64"/>
    <p:sldId id="325" r:id="rId65"/>
    <p:sldId id="327" r:id="rId66"/>
    <p:sldId id="328" r:id="rId6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7" autoAdjust="0"/>
    <p:restoredTop sz="74570" autoAdjust="0"/>
  </p:normalViewPr>
  <p:slideViewPr>
    <p:cSldViewPr>
      <p:cViewPr varScale="1">
        <p:scale>
          <a:sx n="77" d="100"/>
          <a:sy n="77" d="100"/>
        </p:scale>
        <p:origin x="183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5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3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71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8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9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0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1.xlsx"/><Relationship Id="rId1" Type="http://schemas.openxmlformats.org/officeDocument/2006/relationships/themeOverride" Target="../theme/themeOverride1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2.xlsx"/><Relationship Id="rId1" Type="http://schemas.openxmlformats.org/officeDocument/2006/relationships/themeOverride" Target="../theme/themeOverride2.xm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91;&#1095;&#1077;&#1085;&#1080;&#1082;-6\Documents\&#1076;&#1080;&#1072;&#1075;&#1088;&#1072;&#1084;&#1084;&#1072;%20&#1087;&#1091;&#1073;&#1083;&#1080;&#1095;&#1085;&#1099;&#1081;%20&#1076;&#1086;&#1082;&#1083;&#1072;&#1076;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3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4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соотношение</a:t>
            </a:r>
            <a:r>
              <a:rPr lang="ru-RU" baseline="0"/>
              <a:t> %</a:t>
            </a:r>
            <a:endParaRPr lang="ru-RU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v>дети</c:v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fld id="{F664F10F-C2BC-4778-8B8C-BF27FA864EB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98,2%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5BC-4068-A85A-38D5ABDC0C9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7CB8C4D2-0C4D-45CD-82FF-61CA6D941413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 smtClean="0"/>
                      <a:t> </a:t>
                    </a:r>
                  </a:p>
                  <a:p>
                    <a:r>
                      <a:rPr lang="ru-RU" baseline="0" dirty="0" smtClean="0"/>
                      <a:t>1,8%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5BC-4068-A85A-38D5ABDC0C9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Лист1!$B$1:$C$1</c:f>
              <c:strCache>
                <c:ptCount val="2"/>
                <c:pt idx="0">
                  <c:v>Всего</c:v>
                </c:pt>
                <c:pt idx="1">
                  <c:v>дети инвалиды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73</c:v>
                </c:pt>
                <c:pt idx="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2B-410A-A8D6-F6BF9679AD0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Высшей категории</c:v>
                </c:pt>
                <c:pt idx="1">
                  <c:v>Из них первой категории</c:v>
                </c:pt>
                <c:pt idx="2">
                  <c:v>Соответствующей категории</c:v>
                </c:pt>
                <c:pt idx="3">
                  <c:v>С малым стажем работы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9</c:v>
                </c:pt>
                <c:pt idx="2">
                  <c:v>5</c:v>
                </c:pt>
                <c:pt idx="3">
                  <c:v>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418-41D6-9B6A-B391BD26D9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454832"/>
        <c:axId val="52455224"/>
      </c:lineChart>
      <c:catAx>
        <c:axId val="5245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55224"/>
        <c:crosses val="autoZero"/>
        <c:auto val="1"/>
        <c:lblAlgn val="ctr"/>
        <c:lblOffset val="100"/>
        <c:noMultiLvlLbl val="0"/>
      </c:catAx>
      <c:valAx>
        <c:axId val="52455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_ ;\-#,##0.00\ " sourceLinked="0"/>
        <c:majorTickMark val="none"/>
        <c:minorTickMark val="none"/>
        <c:tickLblPos val="nextTo"/>
        <c:spPr>
          <a:noFill/>
          <a:ln>
            <a:solidFill>
              <a:schemeClr val="accent1">
                <a:alpha val="99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54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Высшее образование</c:v>
                </c:pt>
                <c:pt idx="1">
                  <c:v>Среднее специальное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36-44C7-B5CF-BA722BBBAAD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2"/>
                <c:pt idx="0">
                  <c:v>Высшее образование</c:v>
                </c:pt>
                <c:pt idx="1">
                  <c:v>Среднее специальное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F36-44C7-B5CF-BA722BBBAAD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2"/>
                <c:pt idx="0">
                  <c:v>Высшее образование</c:v>
                </c:pt>
                <c:pt idx="1">
                  <c:v>Среднее специальное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F36-44C7-B5CF-BA722BBBAA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456008"/>
        <c:axId val="52456400"/>
      </c:barChart>
      <c:catAx>
        <c:axId val="52456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56400"/>
        <c:crosses val="autoZero"/>
        <c:auto val="1"/>
        <c:lblAlgn val="ctr"/>
        <c:lblOffset val="100"/>
        <c:noMultiLvlLbl val="0"/>
      </c:catAx>
      <c:valAx>
        <c:axId val="5245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56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5843677625563E-2"/>
          <c:y val="4.7472915533497445E-2"/>
          <c:w val="0.93018749392437061"/>
          <c:h val="0.665470537565523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Количество учащихся</c:v>
                </c:pt>
                <c:pt idx="1">
                  <c:v>% успеваемости</c:v>
                </c:pt>
                <c:pt idx="2">
                  <c:v>количество аттестованных</c:v>
                </c:pt>
                <c:pt idx="3">
                  <c:v>% качества</c:v>
                </c:pt>
                <c:pt idx="4">
                  <c:v>2 - й год</c:v>
                </c:pt>
                <c:pt idx="5">
                  <c:v>перевод 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>
                  <c:v>54</c:v>
                </c:pt>
                <c:pt idx="1">
                  <c:v>100</c:v>
                </c:pt>
                <c:pt idx="2">
                  <c:v>41</c:v>
                </c:pt>
                <c:pt idx="3">
                  <c:v>55.2</c:v>
                </c:pt>
                <c:pt idx="4" formatCode="General">
                  <c:v>3</c:v>
                </c:pt>
                <c:pt idx="5" formatCode="General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68-46D9-AB8C-846666B801F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Количество учащихся</c:v>
                </c:pt>
                <c:pt idx="1">
                  <c:v>% успеваемости</c:v>
                </c:pt>
                <c:pt idx="2">
                  <c:v>количество аттестованных</c:v>
                </c:pt>
                <c:pt idx="3">
                  <c:v>% качества</c:v>
                </c:pt>
                <c:pt idx="4">
                  <c:v>2 - й год</c:v>
                </c:pt>
                <c:pt idx="5">
                  <c:v>перевод 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>
                  <c:v>56</c:v>
                </c:pt>
                <c:pt idx="1">
                  <c:v>98</c:v>
                </c:pt>
                <c:pt idx="2">
                  <c:v>56</c:v>
                </c:pt>
                <c:pt idx="3">
                  <c:v>56</c:v>
                </c:pt>
                <c:pt idx="4" formatCode="General">
                  <c:v>0</c:v>
                </c:pt>
                <c:pt idx="5" formatCode="General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68-46D9-AB8C-846666B801F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Количество учащихся</c:v>
                </c:pt>
                <c:pt idx="1">
                  <c:v>% успеваемости</c:v>
                </c:pt>
                <c:pt idx="2">
                  <c:v>количество аттестованных</c:v>
                </c:pt>
                <c:pt idx="3">
                  <c:v>% качества</c:v>
                </c:pt>
                <c:pt idx="4">
                  <c:v>2 - й год</c:v>
                </c:pt>
                <c:pt idx="5">
                  <c:v>перевод </c:v>
                </c:pt>
              </c:strCache>
            </c:strRef>
          </c:cat>
          <c:val>
            <c:numRef>
              <c:f>Лист1!$D$2:$D$7</c:f>
              <c:numCache>
                <c:formatCode>0</c:formatCode>
                <c:ptCount val="6"/>
                <c:pt idx="0">
                  <c:v>53</c:v>
                </c:pt>
                <c:pt idx="1">
                  <c:v>98</c:v>
                </c:pt>
                <c:pt idx="2">
                  <c:v>53</c:v>
                </c:pt>
                <c:pt idx="3">
                  <c:v>47</c:v>
                </c:pt>
                <c:pt idx="4" formatCode="General">
                  <c:v>0</c:v>
                </c:pt>
                <c:pt idx="5" formatCode="General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468-46D9-AB8C-846666B801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933464"/>
        <c:axId val="178933856"/>
      </c:barChart>
      <c:catAx>
        <c:axId val="17893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3856"/>
        <c:crosses val="autoZero"/>
        <c:auto val="1"/>
        <c:lblAlgn val="ctr"/>
        <c:lblOffset val="100"/>
        <c:noMultiLvlLbl val="0"/>
      </c:catAx>
      <c:valAx>
        <c:axId val="178933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3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  <c:pt idx="4">
                  <c:v>5 класс</c:v>
                </c:pt>
                <c:pt idx="5">
                  <c:v>6 класс</c:v>
                </c:pt>
                <c:pt idx="6">
                  <c:v>7 класс</c:v>
                </c:pt>
                <c:pt idx="7">
                  <c:v>8 класс</c:v>
                </c:pt>
                <c:pt idx="8">
                  <c:v>9 класс</c:v>
                </c:pt>
                <c:pt idx="9">
                  <c:v>10 класс</c:v>
                </c:pt>
                <c:pt idx="10">
                  <c:v>11 класс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86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80</c:v>
                </c:pt>
                <c:pt idx="9">
                  <c:v>71</c:v>
                </c:pt>
                <c:pt idx="1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60-4236-883A-73221FFC054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  <c:pt idx="4">
                  <c:v>5 класс</c:v>
                </c:pt>
                <c:pt idx="5">
                  <c:v>6 класс</c:v>
                </c:pt>
                <c:pt idx="6">
                  <c:v>7 класс</c:v>
                </c:pt>
                <c:pt idx="7">
                  <c:v>8 класс</c:v>
                </c:pt>
                <c:pt idx="8">
                  <c:v>9 класс</c:v>
                </c:pt>
                <c:pt idx="9">
                  <c:v>10 класс</c:v>
                </c:pt>
                <c:pt idx="10">
                  <c:v>11 класс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83</c:v>
                </c:pt>
                <c:pt idx="3">
                  <c:v>100</c:v>
                </c:pt>
                <c:pt idx="4">
                  <c:v>71</c:v>
                </c:pt>
                <c:pt idx="5">
                  <c:v>33</c:v>
                </c:pt>
                <c:pt idx="6">
                  <c:v>83</c:v>
                </c:pt>
                <c:pt idx="7">
                  <c:v>33</c:v>
                </c:pt>
                <c:pt idx="8">
                  <c:v>75</c:v>
                </c:pt>
                <c:pt idx="9">
                  <c:v>43</c:v>
                </c:pt>
                <c:pt idx="1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B7-4594-90F5-5573D655B3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934640"/>
        <c:axId val="178935032"/>
      </c:barChart>
      <c:catAx>
        <c:axId val="17893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5032"/>
        <c:crosses val="autoZero"/>
        <c:auto val="1"/>
        <c:lblAlgn val="ctr"/>
        <c:lblOffset val="100"/>
        <c:noMultiLvlLbl val="0"/>
      </c:catAx>
      <c:valAx>
        <c:axId val="178935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46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716827063283755E-2"/>
          <c:y val="2.113574018718118E-2"/>
          <c:w val="0.93239428404782732"/>
          <c:h val="0.804771773692161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2018 - 2019</c:v>
                </c:pt>
                <c:pt idx="1">
                  <c:v>2019 - 2020</c:v>
                </c:pt>
                <c:pt idx="2">
                  <c:v>2020 - 2021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2.2000000000000002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D9-47F8-BAA3-8632BA7FFA7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русский язык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2018 - 2019</c:v>
                </c:pt>
                <c:pt idx="1">
                  <c:v>2019 - 2020</c:v>
                </c:pt>
                <c:pt idx="2">
                  <c:v>2020 - 2021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3.7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6D9-47F8-BAA3-8632BA7FFA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936208"/>
        <c:axId val="178936600"/>
      </c:barChart>
      <c:catAx>
        <c:axId val="17893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6600"/>
        <c:crosses val="autoZero"/>
        <c:auto val="1"/>
        <c:lblAlgn val="ctr"/>
        <c:lblOffset val="100"/>
        <c:noMultiLvlLbl val="0"/>
      </c:catAx>
      <c:valAx>
        <c:axId val="178936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6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CF-4770-9B30-511C9F6EF56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CCF-4770-9B30-511C9F6EF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8937384"/>
        <c:axId val="178937776"/>
      </c:barChart>
      <c:catAx>
        <c:axId val="178937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7776"/>
        <c:crosses val="autoZero"/>
        <c:auto val="1"/>
        <c:lblAlgn val="ctr"/>
        <c:lblOffset val="100"/>
        <c:noMultiLvlLbl val="0"/>
      </c:catAx>
      <c:valAx>
        <c:axId val="178937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7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Кличество сдавших</c:v>
                </c:pt>
                <c:pt idx="1">
                  <c:v>Средняя оценка за год</c:v>
                </c:pt>
                <c:pt idx="2">
                  <c:v>Средний балл ЕГЭ</c:v>
                </c:pt>
                <c:pt idx="3">
                  <c:v>Низший балл</c:v>
                </c:pt>
                <c:pt idx="4">
                  <c:v>Высший балл</c:v>
                </c:pt>
                <c:pt idx="5">
                  <c:v>Качество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</c:v>
                </c:pt>
                <c:pt idx="1">
                  <c:v>50</c:v>
                </c:pt>
                <c:pt idx="2">
                  <c:v>52</c:v>
                </c:pt>
                <c:pt idx="3">
                  <c:v>50</c:v>
                </c:pt>
                <c:pt idx="4">
                  <c:v>55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D7-4464-B1E5-7085BA80EAF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Кличество сдавших</c:v>
                </c:pt>
                <c:pt idx="1">
                  <c:v>Средняя оценка за год</c:v>
                </c:pt>
                <c:pt idx="2">
                  <c:v>Средний балл ЕГЭ</c:v>
                </c:pt>
                <c:pt idx="3">
                  <c:v>Низший балл</c:v>
                </c:pt>
                <c:pt idx="4">
                  <c:v>Высший балл</c:v>
                </c:pt>
                <c:pt idx="5">
                  <c:v>Качество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FD7-4464-B1E5-7085BA80EAF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Кличество сдавших</c:v>
                </c:pt>
                <c:pt idx="1">
                  <c:v>Средняя оценка за год</c:v>
                </c:pt>
                <c:pt idx="2">
                  <c:v>Средний балл ЕГЭ</c:v>
                </c:pt>
                <c:pt idx="3">
                  <c:v>Низший балл</c:v>
                </c:pt>
                <c:pt idx="4">
                  <c:v>Высший балл</c:v>
                </c:pt>
                <c:pt idx="5">
                  <c:v>Качество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FD7-4464-B1E5-7085BA80EA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8938560"/>
        <c:axId val="178938952"/>
      </c:barChart>
      <c:catAx>
        <c:axId val="178938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8952"/>
        <c:crosses val="autoZero"/>
        <c:auto val="1"/>
        <c:lblAlgn val="ctr"/>
        <c:lblOffset val="100"/>
        <c:noMultiLvlLbl val="0"/>
      </c:catAx>
      <c:valAx>
        <c:axId val="178938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8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Русский язык</c:v>
                </c:pt>
                <c:pt idx="1">
                  <c:v>Математика</c:v>
                </c:pt>
                <c:pt idx="2">
                  <c:v>История</c:v>
                </c:pt>
                <c:pt idx="3">
                  <c:v>Физика</c:v>
                </c:pt>
                <c:pt idx="4">
                  <c:v>Биология</c:v>
                </c:pt>
                <c:pt idx="5">
                  <c:v>Обществознание</c:v>
                </c:pt>
                <c:pt idx="6">
                  <c:v>География</c:v>
                </c:pt>
                <c:pt idx="7">
                  <c:v>Химия</c:v>
                </c:pt>
                <c:pt idx="8">
                  <c:v>Информатика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52</c:v>
                </c:pt>
                <c:pt idx="1">
                  <c:v>33</c:v>
                </c:pt>
                <c:pt idx="2">
                  <c:v>52</c:v>
                </c:pt>
                <c:pt idx="3">
                  <c:v>36</c:v>
                </c:pt>
                <c:pt idx="4">
                  <c:v>0</c:v>
                </c:pt>
                <c:pt idx="5">
                  <c:v>46</c:v>
                </c:pt>
                <c:pt idx="6">
                  <c:v>55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1C-4908-B1F8-80B51C07F9C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Русский язык</c:v>
                </c:pt>
                <c:pt idx="1">
                  <c:v>Математика</c:v>
                </c:pt>
                <c:pt idx="2">
                  <c:v>История</c:v>
                </c:pt>
                <c:pt idx="3">
                  <c:v>Физика</c:v>
                </c:pt>
                <c:pt idx="4">
                  <c:v>Биология</c:v>
                </c:pt>
                <c:pt idx="5">
                  <c:v>Обществознание</c:v>
                </c:pt>
                <c:pt idx="6">
                  <c:v>География</c:v>
                </c:pt>
                <c:pt idx="7">
                  <c:v>Химия</c:v>
                </c:pt>
                <c:pt idx="8">
                  <c:v>Информатика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1C-4908-B1F8-80B51C07F9C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Русский язык</c:v>
                </c:pt>
                <c:pt idx="1">
                  <c:v>Математика</c:v>
                </c:pt>
                <c:pt idx="2">
                  <c:v>История</c:v>
                </c:pt>
                <c:pt idx="3">
                  <c:v>Физика</c:v>
                </c:pt>
                <c:pt idx="4">
                  <c:v>Биология</c:v>
                </c:pt>
                <c:pt idx="5">
                  <c:v>Обществознание</c:v>
                </c:pt>
                <c:pt idx="6">
                  <c:v>География</c:v>
                </c:pt>
                <c:pt idx="7">
                  <c:v>Химия</c:v>
                </c:pt>
                <c:pt idx="8">
                  <c:v>Информатика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1C-4908-B1F8-80B51C07F9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939736"/>
        <c:axId val="178940128"/>
      </c:barChart>
      <c:catAx>
        <c:axId val="17893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40128"/>
        <c:crosses val="autoZero"/>
        <c:auto val="1"/>
        <c:lblAlgn val="ctr"/>
        <c:lblOffset val="100"/>
        <c:noMultiLvlLbl val="0"/>
      </c:catAx>
      <c:valAx>
        <c:axId val="17894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2018 - 2019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Количество сдавщих</c:v>
                </c:pt>
                <c:pt idx="1">
                  <c:v>Средняя оценка за год</c:v>
                </c:pt>
                <c:pt idx="2">
                  <c:v>Средний балл ЕГЭ</c:v>
                </c:pt>
                <c:pt idx="3">
                  <c:v>Низший балл</c:v>
                </c:pt>
                <c:pt idx="4">
                  <c:v>Высший балл</c:v>
                </c:pt>
                <c:pt idx="5">
                  <c:v>Качество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</c:v>
                </c:pt>
                <c:pt idx="1">
                  <c:v>3</c:v>
                </c:pt>
                <c:pt idx="2">
                  <c:v>52</c:v>
                </c:pt>
                <c:pt idx="3">
                  <c:v>50</c:v>
                </c:pt>
                <c:pt idx="4">
                  <c:v>55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A1-4B98-AB88-AD1E34716FC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2019 - 2020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Количество сдавщих</c:v>
                </c:pt>
                <c:pt idx="1">
                  <c:v>Средняя оценка за год</c:v>
                </c:pt>
                <c:pt idx="2">
                  <c:v>Средний балл ЕГЭ</c:v>
                </c:pt>
                <c:pt idx="3">
                  <c:v>Низший балл</c:v>
                </c:pt>
                <c:pt idx="4">
                  <c:v>Высший балл</c:v>
                </c:pt>
                <c:pt idx="5">
                  <c:v>Качество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DA1-4B98-AB88-AD1E34716FC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2020 - 2021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Количество сдавщих</c:v>
                </c:pt>
                <c:pt idx="1">
                  <c:v>Средняя оценка за год</c:v>
                </c:pt>
                <c:pt idx="2">
                  <c:v>Средний балл ЕГЭ</c:v>
                </c:pt>
                <c:pt idx="3">
                  <c:v>Низший балл</c:v>
                </c:pt>
                <c:pt idx="4">
                  <c:v>Высший балл</c:v>
                </c:pt>
                <c:pt idx="5">
                  <c:v>Качество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DA1-4B98-AB88-AD1E34716F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940912"/>
        <c:axId val="179085232"/>
      </c:barChart>
      <c:catAx>
        <c:axId val="17894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085232"/>
        <c:crosses val="autoZero"/>
        <c:auto val="1"/>
        <c:lblAlgn val="ctr"/>
        <c:lblOffset val="100"/>
        <c:noMultiLvlLbl val="0"/>
      </c:catAx>
      <c:valAx>
        <c:axId val="179085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4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Количество сдавших</c:v>
                </c:pt>
                <c:pt idx="1">
                  <c:v>Средняя оценка за год</c:v>
                </c:pt>
                <c:pt idx="2">
                  <c:v>Средний балл ЕГЭ</c:v>
                </c:pt>
                <c:pt idx="3">
                  <c:v>Низший балл</c:v>
                </c:pt>
                <c:pt idx="4">
                  <c:v>Высший бал</c:v>
                </c:pt>
                <c:pt idx="5">
                  <c:v>Качество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</c:v>
                </c:pt>
                <c:pt idx="1">
                  <c:v>2.5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10-455C-B240-DCCBC58E8E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Количество сдавших</c:v>
                </c:pt>
                <c:pt idx="1">
                  <c:v>Средняя оценка за год</c:v>
                </c:pt>
                <c:pt idx="2">
                  <c:v>Средний балл ЕГЭ</c:v>
                </c:pt>
                <c:pt idx="3">
                  <c:v>Низший балл</c:v>
                </c:pt>
                <c:pt idx="4">
                  <c:v>Высший бал</c:v>
                </c:pt>
                <c:pt idx="5">
                  <c:v>Качество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10-455C-B240-DCCBC58E8E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Количество сдавших</c:v>
                </c:pt>
                <c:pt idx="1">
                  <c:v>Средняя оценка за год</c:v>
                </c:pt>
                <c:pt idx="2">
                  <c:v>Средний балл ЕГЭ</c:v>
                </c:pt>
                <c:pt idx="3">
                  <c:v>Низший балл</c:v>
                </c:pt>
                <c:pt idx="4">
                  <c:v>Высший бал</c:v>
                </c:pt>
                <c:pt idx="5">
                  <c:v>Качество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110-455C-B240-DCCBC58E8E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086016"/>
        <c:axId val="179086408"/>
      </c:barChart>
      <c:catAx>
        <c:axId val="17908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086408"/>
        <c:crosses val="autoZero"/>
        <c:auto val="1"/>
        <c:lblAlgn val="ctr"/>
        <c:lblOffset val="100"/>
        <c:noMultiLvlLbl val="0"/>
      </c:catAx>
      <c:valAx>
        <c:axId val="179086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08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Контингент обучающихся</a:t>
            </a:r>
            <a:endParaRPr lang="ru-RU" dirty="0"/>
          </a:p>
        </c:rich>
      </c:tx>
      <c:layout/>
      <c:overlay val="0"/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Лист1!$A$2:$A$13</c:f>
              <c:strCache>
                <c:ptCount val="12"/>
                <c:pt idx="1">
                  <c:v>1 кл</c:v>
                </c:pt>
                <c:pt idx="2">
                  <c:v>2 кл</c:v>
                </c:pt>
                <c:pt idx="3">
                  <c:v>3 кл</c:v>
                </c:pt>
                <c:pt idx="4">
                  <c:v>4 кл</c:v>
                </c:pt>
                <c:pt idx="5">
                  <c:v>5 кл</c:v>
                </c:pt>
                <c:pt idx="6">
                  <c:v>6 кл</c:v>
                </c:pt>
                <c:pt idx="7">
                  <c:v>7 кл</c:v>
                </c:pt>
                <c:pt idx="8">
                  <c:v>8 кл</c:v>
                </c:pt>
                <c:pt idx="9">
                  <c:v>9 кл</c:v>
                </c:pt>
                <c:pt idx="10">
                  <c:v>10 кл</c:v>
                </c:pt>
                <c:pt idx="11">
                  <c:v>11 кл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1">
                  <c:v>1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4</c:v>
                </c:pt>
                <c:pt idx="1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A6-4073-87FC-9D335B4FE7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Лист1!$A$2:$A$13</c:f>
              <c:strCache>
                <c:ptCount val="12"/>
                <c:pt idx="1">
                  <c:v>1 кл</c:v>
                </c:pt>
                <c:pt idx="2">
                  <c:v>2 кл</c:v>
                </c:pt>
                <c:pt idx="3">
                  <c:v>3 кл</c:v>
                </c:pt>
                <c:pt idx="4">
                  <c:v>4 кл</c:v>
                </c:pt>
                <c:pt idx="5">
                  <c:v>5 кл</c:v>
                </c:pt>
                <c:pt idx="6">
                  <c:v>6 кл</c:v>
                </c:pt>
                <c:pt idx="7">
                  <c:v>7 кл</c:v>
                </c:pt>
                <c:pt idx="8">
                  <c:v>8 кл</c:v>
                </c:pt>
                <c:pt idx="9">
                  <c:v>9 кл</c:v>
                </c:pt>
                <c:pt idx="10">
                  <c:v>10 кл</c:v>
                </c:pt>
                <c:pt idx="11">
                  <c:v>11 кл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6</c:v>
                </c:pt>
                <c:pt idx="6">
                  <c:v>2</c:v>
                </c:pt>
                <c:pt idx="7">
                  <c:v>5</c:v>
                </c:pt>
                <c:pt idx="8">
                  <c:v>2</c:v>
                </c:pt>
                <c:pt idx="9">
                  <c:v>1</c:v>
                </c:pt>
                <c:pt idx="10">
                  <c:v>3</c:v>
                </c:pt>
                <c:pt idx="1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4A6-4073-87FC-9D335B4FE7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308656"/>
        <c:axId val="51309048"/>
      </c:barChart>
      <c:catAx>
        <c:axId val="51308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309048"/>
        <c:crosses val="autoZero"/>
        <c:auto val="1"/>
        <c:lblAlgn val="ctr"/>
        <c:lblOffset val="100"/>
        <c:noMultiLvlLbl val="0"/>
      </c:catAx>
      <c:valAx>
        <c:axId val="51309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30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746719160104985E-2"/>
          <c:y val="2.2828248031496062E-2"/>
          <c:w val="0.9269199475065617"/>
          <c:h val="0.689982283464566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детей, состоящихна профилактическом учете КДН и ЗП, ПДН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2018 - 2019</c:v>
                </c:pt>
                <c:pt idx="1">
                  <c:v>2019 - 2020</c:v>
                </c:pt>
                <c:pt idx="2">
                  <c:v>2020 - 2021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738-4D1A-86CE-73022E932A3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Число детей совершивщих преступление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2018 - 2019</c:v>
                </c:pt>
                <c:pt idx="1">
                  <c:v>2019 - 2020</c:v>
                </c:pt>
                <c:pt idx="2">
                  <c:v>2020 - 2021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738-4D1A-86CE-73022E932A3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Число детей совершивщих суицид и попыток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2018 - 2019</c:v>
                </c:pt>
                <c:pt idx="1">
                  <c:v>2019 - 2020</c:v>
                </c:pt>
                <c:pt idx="2">
                  <c:v>2020 - 2021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738-4D1A-86CE-73022E932A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087192"/>
        <c:axId val="179087584"/>
      </c:barChart>
      <c:catAx>
        <c:axId val="179087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087584"/>
        <c:crosses val="autoZero"/>
        <c:auto val="1"/>
        <c:lblAlgn val="ctr"/>
        <c:lblOffset val="100"/>
        <c:noMultiLvlLbl val="0"/>
      </c:catAx>
      <c:valAx>
        <c:axId val="179087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087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Лист1!$A$2:$A$30</c:f>
              <c:strCache>
                <c:ptCount val="29"/>
                <c:pt idx="0">
                  <c:v>Всего детей</c:v>
                </c:pt>
                <c:pt idx="1">
                  <c:v>Дети оставшиеся без попечения родителей</c:v>
                </c:pt>
                <c:pt idx="2">
                  <c:v>Дети инвалиды</c:v>
                </c:pt>
                <c:pt idx="3">
                  <c:v>Всего семей</c:v>
                </c:pt>
                <c:pt idx="4">
                  <c:v>В них детей</c:v>
                </c:pt>
                <c:pt idx="5">
                  <c:v>Семьи в которых родители являются без работными</c:v>
                </c:pt>
                <c:pt idx="6">
                  <c:v>В них состоят на бирже труда</c:v>
                </c:pt>
                <c:pt idx="7">
                  <c:v>Многодетные семьи</c:v>
                </c:pt>
                <c:pt idx="8">
                  <c:v>В них детей </c:v>
                </c:pt>
                <c:pt idx="9">
                  <c:v>Из них: учатся в школе</c:v>
                </c:pt>
                <c:pt idx="10">
                  <c:v>находятся в дошкольном учреждении</c:v>
                </c:pt>
                <c:pt idx="11">
                  <c:v>получают бесплатное питание</c:v>
                </c:pt>
                <c:pt idx="12">
                  <c:v>Неполные семьи</c:v>
                </c:pt>
                <c:pt idx="13">
                  <c:v>Матери - одиночки</c:v>
                </c:pt>
                <c:pt idx="14">
                  <c:v>отцы - одиночки</c:v>
                </c:pt>
                <c:pt idx="15">
                  <c:v>Дети находящиеся в социально опасном положении</c:v>
                </c:pt>
                <c:pt idx="16">
                  <c:v>В них детей: поставленных школой на учет по 2 группе</c:v>
                </c:pt>
                <c:pt idx="17">
                  <c:v>Детей поставленных школой на ВШУ</c:v>
                </c:pt>
                <c:pt idx="18">
                  <c:v>Детей состоящих на учете в КДН</c:v>
                </c:pt>
                <c:pt idx="19">
                  <c:v>Родители уклоняющиеся от воспитания</c:v>
                </c:pt>
                <c:pt idx="20">
                  <c:v>Родители злоупотребляющие алкоголем </c:v>
                </c:pt>
                <c:pt idx="21">
                  <c:v>Родители лишенные родительских прав</c:v>
                </c:pt>
                <c:pt idx="22">
                  <c:v>Родители находяшиеся в заключении</c:v>
                </c:pt>
                <c:pt idx="23">
                  <c:v>Семьи с жестоким обрашением детей</c:v>
                </c:pt>
                <c:pt idx="24">
                  <c:v>Учашиеся с девиантным поведением</c:v>
                </c:pt>
                <c:pt idx="25">
                  <c:v>Из них состоят на учете КДН</c:v>
                </c:pt>
                <c:pt idx="26">
                  <c:v>Из них состоят на учете ПДН</c:v>
                </c:pt>
                <c:pt idx="27">
                  <c:v>Учащиеся регулярно пропускающие учебные без уважительной причины</c:v>
                </c:pt>
                <c:pt idx="28">
                  <c:v>Учащиеся не посещаюшие школу без уважительной причины</c:v>
                </c:pt>
              </c:strCache>
            </c:strRef>
          </c:cat>
          <c:val>
            <c:numRef>
              <c:f>Лист1!$D$2:$D$30</c:f>
              <c:numCache>
                <c:formatCode>General</c:formatCode>
                <c:ptCount val="29"/>
                <c:pt idx="0">
                  <c:v>53</c:v>
                </c:pt>
                <c:pt idx="1">
                  <c:v>0</c:v>
                </c:pt>
                <c:pt idx="2">
                  <c:v>1</c:v>
                </c:pt>
                <c:pt idx="3">
                  <c:v>33</c:v>
                </c:pt>
                <c:pt idx="4">
                  <c:v>76</c:v>
                </c:pt>
                <c:pt idx="5">
                  <c:v>3</c:v>
                </c:pt>
                <c:pt idx="6">
                  <c:v>2</c:v>
                </c:pt>
                <c:pt idx="7">
                  <c:v>15</c:v>
                </c:pt>
                <c:pt idx="8">
                  <c:v>45</c:v>
                </c:pt>
                <c:pt idx="9">
                  <c:v>31</c:v>
                </c:pt>
                <c:pt idx="10">
                  <c:v>10</c:v>
                </c:pt>
                <c:pt idx="11">
                  <c:v>31</c:v>
                </c:pt>
                <c:pt idx="12">
                  <c:v>7</c:v>
                </c:pt>
                <c:pt idx="13">
                  <c:v>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E7-4178-A635-705537FB2F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79088368"/>
        <c:axId val="179088760"/>
        <c:axId val="0"/>
      </c:bar3DChart>
      <c:catAx>
        <c:axId val="17908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088760"/>
        <c:crosses val="autoZero"/>
        <c:auto val="1"/>
        <c:lblAlgn val="ctr"/>
        <c:lblOffset val="100"/>
        <c:noMultiLvlLbl val="0"/>
      </c:catAx>
      <c:valAx>
        <c:axId val="17908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08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sah-RU" sz="1800" b="1" dirty="0"/>
              <a:t>Охват детей по направлениям  ВД за 4 года с </a:t>
            </a:r>
            <a:r>
              <a:rPr lang="sah-RU" sz="1800" b="1" dirty="0" smtClean="0"/>
              <a:t>2018 </a:t>
            </a:r>
            <a:r>
              <a:rPr lang="sah-RU" sz="1800" b="1" dirty="0"/>
              <a:t>по </a:t>
            </a:r>
            <a:r>
              <a:rPr lang="sah-RU" sz="1800" b="1" dirty="0" smtClean="0"/>
              <a:t>2021 </a:t>
            </a:r>
            <a:r>
              <a:rPr lang="sah-RU" sz="1800" b="1" dirty="0"/>
              <a:t>г</a:t>
            </a:r>
            <a:endParaRPr lang="ru-RU" sz="18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спортивное</c:v>
                </c:pt>
                <c:pt idx="1">
                  <c:v>худ-эстетическое</c:v>
                </c:pt>
                <c:pt idx="2">
                  <c:v>научно-познавательное</c:v>
                </c:pt>
                <c:pt idx="3">
                  <c:v>проектная</c:v>
                </c:pt>
                <c:pt idx="4">
                  <c:v>патриотическое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61</c:v>
                </c:pt>
                <c:pt idx="1">
                  <c:v>42</c:v>
                </c:pt>
                <c:pt idx="2">
                  <c:v>18</c:v>
                </c:pt>
                <c:pt idx="3">
                  <c:v>5</c:v>
                </c:pt>
                <c:pt idx="4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744-46F4-9556-BD4D8F57FFA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спортивное</c:v>
                </c:pt>
                <c:pt idx="1">
                  <c:v>худ-эстетическое</c:v>
                </c:pt>
                <c:pt idx="2">
                  <c:v>научно-познавательное</c:v>
                </c:pt>
                <c:pt idx="3">
                  <c:v>проектная</c:v>
                </c:pt>
                <c:pt idx="4">
                  <c:v>патриотическое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62</c:v>
                </c:pt>
                <c:pt idx="1">
                  <c:v>40</c:v>
                </c:pt>
                <c:pt idx="2">
                  <c:v>16</c:v>
                </c:pt>
                <c:pt idx="3">
                  <c:v>4</c:v>
                </c:pt>
                <c:pt idx="4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744-46F4-9556-BD4D8F57FFA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спортивное</c:v>
                </c:pt>
                <c:pt idx="1">
                  <c:v>худ-эстетическое</c:v>
                </c:pt>
                <c:pt idx="2">
                  <c:v>научно-познавательное</c:v>
                </c:pt>
                <c:pt idx="3">
                  <c:v>проектная</c:v>
                </c:pt>
                <c:pt idx="4">
                  <c:v>патриотическое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53</c:v>
                </c:pt>
                <c:pt idx="1">
                  <c:v>37</c:v>
                </c:pt>
                <c:pt idx="2">
                  <c:v>9</c:v>
                </c:pt>
                <c:pt idx="3">
                  <c:v>7</c:v>
                </c:pt>
                <c:pt idx="4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744-46F4-9556-BD4D8F57F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089544"/>
        <c:axId val="179089936"/>
      </c:barChart>
      <c:catAx>
        <c:axId val="1790895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9089936"/>
        <c:crosses val="autoZero"/>
        <c:auto val="1"/>
        <c:lblAlgn val="ctr"/>
        <c:lblOffset val="100"/>
        <c:noMultiLvlLbl val="0"/>
      </c:catAx>
      <c:valAx>
        <c:axId val="1790899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90895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sah-RU" sz="1800" b="1"/>
              <a:t>Виды внеурочной деятельности</a:t>
            </a:r>
            <a:endParaRPr lang="ru-RU" sz="18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Лист1!$A$2:$A$17</c:f>
              <c:strCache>
                <c:ptCount val="14"/>
                <c:pt idx="0">
                  <c:v>Веселые нотки</c:v>
                </c:pt>
                <c:pt idx="1">
                  <c:v>Дьиэрэнкэй</c:v>
                </c:pt>
                <c:pt idx="2">
                  <c:v>Многоборье</c:v>
                </c:pt>
                <c:pt idx="3">
                  <c:v>Актерское мастерство</c:v>
                </c:pt>
                <c:pt idx="4">
                  <c:v>Уран уус</c:v>
                </c:pt>
                <c:pt idx="5">
                  <c:v>3 Д моделирование</c:v>
                </c:pt>
                <c:pt idx="6">
                  <c:v>Драм кружок</c:v>
                </c:pt>
                <c:pt idx="7">
                  <c:v>Гитара</c:v>
                </c:pt>
                <c:pt idx="8">
                  <c:v>Баскетбол</c:v>
                </c:pt>
                <c:pt idx="9">
                  <c:v>Волейбол</c:v>
                </c:pt>
                <c:pt idx="10">
                  <c:v>Маленькие звездочки</c:v>
                </c:pt>
                <c:pt idx="11">
                  <c:v>Уйул5а</c:v>
                </c:pt>
                <c:pt idx="12">
                  <c:v>тыа дьэрэкээн кустуга</c:v>
                </c:pt>
                <c:pt idx="13">
                  <c:v>Информзнайка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22</c:v>
                </c:pt>
                <c:pt idx="1">
                  <c:v>18</c:v>
                </c:pt>
                <c:pt idx="2">
                  <c:v>7</c:v>
                </c:pt>
                <c:pt idx="3">
                  <c:v>8</c:v>
                </c:pt>
                <c:pt idx="4">
                  <c:v>12</c:v>
                </c:pt>
                <c:pt idx="5">
                  <c:v>6</c:v>
                </c:pt>
                <c:pt idx="6">
                  <c:v>11</c:v>
                </c:pt>
                <c:pt idx="7">
                  <c:v>8</c:v>
                </c:pt>
                <c:pt idx="8">
                  <c:v>42</c:v>
                </c:pt>
                <c:pt idx="9">
                  <c:v>42</c:v>
                </c:pt>
                <c:pt idx="10">
                  <c:v>16</c:v>
                </c:pt>
                <c:pt idx="11">
                  <c:v>34</c:v>
                </c:pt>
                <c:pt idx="12">
                  <c:v>8</c:v>
                </c:pt>
                <c:pt idx="13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248-47CF-8BD1-FCA44CC1125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Лист1!$A$2:$A$17</c:f>
              <c:strCache>
                <c:ptCount val="14"/>
                <c:pt idx="0">
                  <c:v>Веселые нотки</c:v>
                </c:pt>
                <c:pt idx="1">
                  <c:v>Дьиэрэнкэй</c:v>
                </c:pt>
                <c:pt idx="2">
                  <c:v>Многоборье</c:v>
                </c:pt>
                <c:pt idx="3">
                  <c:v>Актерское мастерство</c:v>
                </c:pt>
                <c:pt idx="4">
                  <c:v>Уран уус</c:v>
                </c:pt>
                <c:pt idx="5">
                  <c:v>3 Д моделирование</c:v>
                </c:pt>
                <c:pt idx="6">
                  <c:v>Драм кружок</c:v>
                </c:pt>
                <c:pt idx="7">
                  <c:v>Гитара</c:v>
                </c:pt>
                <c:pt idx="8">
                  <c:v>Баскетбол</c:v>
                </c:pt>
                <c:pt idx="9">
                  <c:v>Волейбол</c:v>
                </c:pt>
                <c:pt idx="10">
                  <c:v>Маленькие звездочки</c:v>
                </c:pt>
                <c:pt idx="11">
                  <c:v>Уйул5а</c:v>
                </c:pt>
                <c:pt idx="12">
                  <c:v>тыа дьэрэкээн кустуга</c:v>
                </c:pt>
                <c:pt idx="13">
                  <c:v>Информзнайка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19</c:v>
                </c:pt>
                <c:pt idx="1">
                  <c:v>16</c:v>
                </c:pt>
                <c:pt idx="2">
                  <c:v>5</c:v>
                </c:pt>
                <c:pt idx="3">
                  <c:v>11</c:v>
                </c:pt>
                <c:pt idx="4">
                  <c:v>9</c:v>
                </c:pt>
                <c:pt idx="5">
                  <c:v>8</c:v>
                </c:pt>
                <c:pt idx="6">
                  <c:v>9</c:v>
                </c:pt>
                <c:pt idx="7">
                  <c:v>6</c:v>
                </c:pt>
                <c:pt idx="8">
                  <c:v>39</c:v>
                </c:pt>
                <c:pt idx="9">
                  <c:v>38</c:v>
                </c:pt>
                <c:pt idx="10">
                  <c:v>14</c:v>
                </c:pt>
                <c:pt idx="11">
                  <c:v>31</c:v>
                </c:pt>
                <c:pt idx="12">
                  <c:v>7</c:v>
                </c:pt>
                <c:pt idx="1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248-47CF-8BD1-FCA44CC1125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2020-2021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Лист1!$A$2:$A$17</c:f>
              <c:strCache>
                <c:ptCount val="14"/>
                <c:pt idx="0">
                  <c:v>Веселые нотки</c:v>
                </c:pt>
                <c:pt idx="1">
                  <c:v>Дьиэрэнкэй</c:v>
                </c:pt>
                <c:pt idx="2">
                  <c:v>Многоборье</c:v>
                </c:pt>
                <c:pt idx="3">
                  <c:v>Актерское мастерство</c:v>
                </c:pt>
                <c:pt idx="4">
                  <c:v>Уран уус</c:v>
                </c:pt>
                <c:pt idx="5">
                  <c:v>3 Д моделирование</c:v>
                </c:pt>
                <c:pt idx="6">
                  <c:v>Драм кружок</c:v>
                </c:pt>
                <c:pt idx="7">
                  <c:v>Гитара</c:v>
                </c:pt>
                <c:pt idx="8">
                  <c:v>Баскетбол</c:v>
                </c:pt>
                <c:pt idx="9">
                  <c:v>Волейбол</c:v>
                </c:pt>
                <c:pt idx="10">
                  <c:v>Маленькие звездочки</c:v>
                </c:pt>
                <c:pt idx="11">
                  <c:v>Уйул5а</c:v>
                </c:pt>
                <c:pt idx="12">
                  <c:v>тыа дьэрэкээн кустуга</c:v>
                </c:pt>
                <c:pt idx="13">
                  <c:v>Информзнайка</c:v>
                </c:pt>
              </c:strCache>
            </c:strRef>
          </c:cat>
          <c:val>
            <c:numRef>
              <c:f>Лист1!$D$2:$D$17</c:f>
              <c:numCache>
                <c:formatCode>General</c:formatCode>
                <c:ptCount val="16"/>
                <c:pt idx="0">
                  <c:v>18</c:v>
                </c:pt>
                <c:pt idx="1">
                  <c:v>14</c:v>
                </c:pt>
                <c:pt idx="2">
                  <c:v>5</c:v>
                </c:pt>
                <c:pt idx="3">
                  <c:v>9</c:v>
                </c:pt>
                <c:pt idx="4">
                  <c:v>10</c:v>
                </c:pt>
                <c:pt idx="5">
                  <c:v>7</c:v>
                </c:pt>
                <c:pt idx="6">
                  <c:v>11</c:v>
                </c:pt>
                <c:pt idx="7">
                  <c:v>7</c:v>
                </c:pt>
                <c:pt idx="8">
                  <c:v>39</c:v>
                </c:pt>
                <c:pt idx="9">
                  <c:v>35</c:v>
                </c:pt>
                <c:pt idx="10">
                  <c:v>15</c:v>
                </c:pt>
                <c:pt idx="11">
                  <c:v>28</c:v>
                </c:pt>
                <c:pt idx="12">
                  <c:v>6</c:v>
                </c:pt>
                <c:pt idx="13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248-47CF-8BD1-FCA44CC112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090720"/>
        <c:axId val="179091112"/>
      </c:barChart>
      <c:catAx>
        <c:axId val="179090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9091112"/>
        <c:crosses val="autoZero"/>
        <c:auto val="1"/>
        <c:lblAlgn val="ctr"/>
        <c:lblOffset val="100"/>
        <c:noMultiLvlLbl val="0"/>
      </c:catAx>
      <c:valAx>
        <c:axId val="1790911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90907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Лист14!$B$4</c:f>
              <c:strCache>
                <c:ptCount val="1"/>
                <c:pt idx="0">
                  <c:v>АЛГЫС</c:v>
                </c:pt>
              </c:strCache>
            </c:strRef>
          </c:tx>
          <c:invertIfNegative val="0"/>
          <c:cat>
            <c:strRef>
              <c:f>Лист14!$C$3:$V$3</c:f>
              <c:strCache>
                <c:ptCount val="20"/>
                <c:pt idx="0">
                  <c:v>САНИТАРНОЕ СОСТОЯНИЕ</c:v>
                </c:pt>
                <c:pt idx="1">
                  <c:v>МАТЕРИАЛЬНО-ТЕХНИЧЕСКОЕ ОСНАЩЕНИЕ</c:v>
                </c:pt>
                <c:pt idx="2">
                  <c:v>ОФОРМЛЕНИЕ</c:v>
                </c:pt>
                <c:pt idx="3">
                  <c:v>ОБЕСПЕЧЕНИЕ БЕЗОПАСНОСТИ</c:v>
                </c:pt>
                <c:pt idx="4">
                  <c:v>ОРГАНИЗАЦИЯ ГОРЯЧЕГО ПИТАНИЯ</c:v>
                </c:pt>
                <c:pt idx="5">
                  <c:v>УРОВЕНЬ ПРЕПОДАВАНИЯ</c:v>
                </c:pt>
                <c:pt idx="6">
                  <c:v>ОРГАНИЗАЦИЯ ИНДИВИДУАЛЬНОГО ПОДХОДА</c:v>
                </c:pt>
                <c:pt idx="7">
                  <c:v>БАЛАНС УЧЕБНЫХ НАГРУЗОК</c:v>
                </c:pt>
                <c:pt idx="8">
                  <c:v>СПРАВЕДЛИВОСТЬ ОЦЕНИВАНИЯ ДОСТИЖЕНИЙ</c:v>
                </c:pt>
                <c:pt idx="9">
                  <c:v>СОЗДАНИЕ УСЛОВИЯ ДЛЯ РАЗВИТИЯ</c:v>
                </c:pt>
                <c:pt idx="10">
                  <c:v>ВНЕУРОЧНЫЕ МЕРОПРИЯТИЯ</c:v>
                </c:pt>
                <c:pt idx="11">
                  <c:v>СОДЕРЖАНИЕ И КАЧЕСТВО</c:v>
                </c:pt>
                <c:pt idx="12">
                  <c:v>ОРГАНИЗАЦИЯ ВНЕУРОЧНЫХ ЗАНЯТИЙ</c:v>
                </c:pt>
                <c:pt idx="13">
                  <c:v>ПОДГОТОВКА К САМОСТОЯТЕЛЬНОЙ ЖИЗНТИ</c:v>
                </c:pt>
                <c:pt idx="14">
                  <c:v>ЗАБОТА О ФИЗИЧЕСКОМ РАЗВИТИИ И ЗДОРОВЬЕ</c:v>
                </c:pt>
                <c:pt idx="15">
                  <c:v>ПСИХОЛОГИЧЕСКИЙ КЛИМАТ В ШКОЛЕ</c:v>
                </c:pt>
                <c:pt idx="16">
                  <c:v>СТЕПЕНЬ КОМФОРТА </c:v>
                </c:pt>
                <c:pt idx="17">
                  <c:v>ОТНОШЕНИЕ ПЕДАГОГОВ К РЕБЕНКУ</c:v>
                </c:pt>
                <c:pt idx="18">
                  <c:v>ВАШИ ОТНОШЕНИЯ С ПЕДАГОГАМИ</c:v>
                </c:pt>
                <c:pt idx="19">
                  <c:v> КЛАССНОЕ РУКОВОДСТВО</c:v>
                </c:pt>
              </c:strCache>
            </c:strRef>
          </c:cat>
          <c:val>
            <c:numRef>
              <c:f>Лист14!$C$4:$V$4</c:f>
              <c:numCache>
                <c:formatCode>General</c:formatCode>
                <c:ptCount val="20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03-4584-BFEF-07E6FA9CBB15}"/>
            </c:ext>
          </c:extLst>
        </c:ser>
        <c:ser>
          <c:idx val="1"/>
          <c:order val="1"/>
          <c:tx>
            <c:strRef>
              <c:f>Лист14!$B$5</c:f>
              <c:strCache>
                <c:ptCount val="1"/>
                <c:pt idx="0">
                  <c:v>АДМИНИСТРАЦИЯ</c:v>
                </c:pt>
              </c:strCache>
            </c:strRef>
          </c:tx>
          <c:invertIfNegative val="0"/>
          <c:cat>
            <c:strRef>
              <c:f>Лист14!$C$3:$V$3</c:f>
              <c:strCache>
                <c:ptCount val="20"/>
                <c:pt idx="0">
                  <c:v>САНИТАРНОЕ СОСТОЯНИЕ</c:v>
                </c:pt>
                <c:pt idx="1">
                  <c:v>МАТЕРИАЛЬНО-ТЕХНИЧЕСКОЕ ОСНАЩЕНИЕ</c:v>
                </c:pt>
                <c:pt idx="2">
                  <c:v>ОФОРМЛЕНИЕ</c:v>
                </c:pt>
                <c:pt idx="3">
                  <c:v>ОБЕСПЕЧЕНИЕ БЕЗОПАСНОСТИ</c:v>
                </c:pt>
                <c:pt idx="4">
                  <c:v>ОРГАНИЗАЦИЯ ГОРЯЧЕГО ПИТАНИЯ</c:v>
                </c:pt>
                <c:pt idx="5">
                  <c:v>УРОВЕНЬ ПРЕПОДАВАНИЯ</c:v>
                </c:pt>
                <c:pt idx="6">
                  <c:v>ОРГАНИЗАЦИЯ ИНДИВИДУАЛЬНОГО ПОДХОДА</c:v>
                </c:pt>
                <c:pt idx="7">
                  <c:v>БАЛАНС УЧЕБНЫХ НАГРУЗОК</c:v>
                </c:pt>
                <c:pt idx="8">
                  <c:v>СПРАВЕДЛИВОСТЬ ОЦЕНИВАНИЯ ДОСТИЖЕНИЙ</c:v>
                </c:pt>
                <c:pt idx="9">
                  <c:v>СОЗДАНИЕ УСЛОВИЯ ДЛЯ РАЗВИТИЯ</c:v>
                </c:pt>
                <c:pt idx="10">
                  <c:v>ВНЕУРОЧНЫЕ МЕРОПРИЯТИЯ</c:v>
                </c:pt>
                <c:pt idx="11">
                  <c:v>СОДЕРЖАНИЕ И КАЧЕСТВО</c:v>
                </c:pt>
                <c:pt idx="12">
                  <c:v>ОРГАНИЗАЦИЯ ВНЕУРОЧНЫХ ЗАНЯТИЙ</c:v>
                </c:pt>
                <c:pt idx="13">
                  <c:v>ПОДГОТОВКА К САМОСТОЯТЕЛЬНОЙ ЖИЗНТИ</c:v>
                </c:pt>
                <c:pt idx="14">
                  <c:v>ЗАБОТА О ФИЗИЧЕСКОМ РАЗВИТИИ И ЗДОРОВЬЕ</c:v>
                </c:pt>
                <c:pt idx="15">
                  <c:v>ПСИХОЛОГИЧЕСКИЙ КЛИМАТ В ШКОЛЕ</c:v>
                </c:pt>
                <c:pt idx="16">
                  <c:v>СТЕПЕНЬ КОМФОРТА </c:v>
                </c:pt>
                <c:pt idx="17">
                  <c:v>ОТНОШЕНИЕ ПЕДАГОГОВ К РЕБЕНКУ</c:v>
                </c:pt>
                <c:pt idx="18">
                  <c:v>ВАШИ ОТНОШЕНИЯ С ПЕДАГОГАМИ</c:v>
                </c:pt>
                <c:pt idx="19">
                  <c:v> КЛАССНОЕ РУКОВОДСТВО</c:v>
                </c:pt>
              </c:strCache>
            </c:strRef>
          </c:cat>
          <c:val>
            <c:numRef>
              <c:f>Лист14!$C$5:$V$5</c:f>
              <c:numCache>
                <c:formatCode>General</c:formatCode>
                <c:ptCount val="20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303-4584-BFEF-07E6FA9CBB15}"/>
            </c:ext>
          </c:extLst>
        </c:ser>
        <c:ser>
          <c:idx val="2"/>
          <c:order val="2"/>
          <c:tx>
            <c:strRef>
              <c:f>Лист14!$B$6</c:f>
              <c:strCache>
                <c:ptCount val="1"/>
                <c:pt idx="0">
                  <c:v>СУРГУЛУКСКИЙ ДК</c:v>
                </c:pt>
              </c:strCache>
            </c:strRef>
          </c:tx>
          <c:invertIfNegative val="0"/>
          <c:cat>
            <c:strRef>
              <c:f>Лист14!$C$3:$V$3</c:f>
              <c:strCache>
                <c:ptCount val="20"/>
                <c:pt idx="0">
                  <c:v>САНИТАРНОЕ СОСТОЯНИЕ</c:v>
                </c:pt>
                <c:pt idx="1">
                  <c:v>МАТЕРИАЛЬНО-ТЕХНИЧЕСКОЕ ОСНАЩЕНИЕ</c:v>
                </c:pt>
                <c:pt idx="2">
                  <c:v>ОФОРМЛЕНИЕ</c:v>
                </c:pt>
                <c:pt idx="3">
                  <c:v>ОБЕСПЕЧЕНИЕ БЕЗОПАСНОСТИ</c:v>
                </c:pt>
                <c:pt idx="4">
                  <c:v>ОРГАНИЗАЦИЯ ГОРЯЧЕГО ПИТАНИЯ</c:v>
                </c:pt>
                <c:pt idx="5">
                  <c:v>УРОВЕНЬ ПРЕПОДАВАНИЯ</c:v>
                </c:pt>
                <c:pt idx="6">
                  <c:v>ОРГАНИЗАЦИЯ ИНДИВИДУАЛЬНОГО ПОДХОДА</c:v>
                </c:pt>
                <c:pt idx="7">
                  <c:v>БАЛАНС УЧЕБНЫХ НАГРУЗОК</c:v>
                </c:pt>
                <c:pt idx="8">
                  <c:v>СПРАВЕДЛИВОСТЬ ОЦЕНИВАНИЯ ДОСТИЖЕНИЙ</c:v>
                </c:pt>
                <c:pt idx="9">
                  <c:v>СОЗДАНИЕ УСЛОВИЯ ДЛЯ РАЗВИТИЯ</c:v>
                </c:pt>
                <c:pt idx="10">
                  <c:v>ВНЕУРОЧНЫЕ МЕРОПРИЯТИЯ</c:v>
                </c:pt>
                <c:pt idx="11">
                  <c:v>СОДЕРЖАНИЕ И КАЧЕСТВО</c:v>
                </c:pt>
                <c:pt idx="12">
                  <c:v>ОРГАНИЗАЦИЯ ВНЕУРОЧНЫХ ЗАНЯТИЙ</c:v>
                </c:pt>
                <c:pt idx="13">
                  <c:v>ПОДГОТОВКА К САМОСТОЯТЕЛЬНОЙ ЖИЗНТИ</c:v>
                </c:pt>
                <c:pt idx="14">
                  <c:v>ЗАБОТА О ФИЗИЧЕСКОМ РАЗВИТИИ И ЗДОРОВЬЕ</c:v>
                </c:pt>
                <c:pt idx="15">
                  <c:v>ПСИХОЛОГИЧЕСКИЙ КЛИМАТ В ШКОЛЕ</c:v>
                </c:pt>
                <c:pt idx="16">
                  <c:v>СТЕПЕНЬ КОМФОРТА </c:v>
                </c:pt>
                <c:pt idx="17">
                  <c:v>ОТНОШЕНИЕ ПЕДАГОГОВ К РЕБЕНКУ</c:v>
                </c:pt>
                <c:pt idx="18">
                  <c:v>ВАШИ ОТНОШЕНИЯ С ПЕДАГОГАМИ</c:v>
                </c:pt>
                <c:pt idx="19">
                  <c:v> КЛАССНОЕ РУКОВОДСТВО</c:v>
                </c:pt>
              </c:strCache>
            </c:strRef>
          </c:cat>
          <c:val>
            <c:numRef>
              <c:f>Лист14!$C$6:$V$6</c:f>
              <c:numCache>
                <c:formatCode>General</c:formatCode>
                <c:ptCount val="20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303-4584-BFEF-07E6FA9CBB15}"/>
            </c:ext>
          </c:extLst>
        </c:ser>
        <c:ser>
          <c:idx val="3"/>
          <c:order val="3"/>
          <c:tx>
            <c:strRef>
              <c:f>Лист14!$B$7</c:f>
              <c:strCache>
                <c:ptCount val="1"/>
                <c:pt idx="0">
                  <c:v>МАГАЗИН</c:v>
                </c:pt>
              </c:strCache>
            </c:strRef>
          </c:tx>
          <c:invertIfNegative val="0"/>
          <c:cat>
            <c:strRef>
              <c:f>Лист14!$C$3:$V$3</c:f>
              <c:strCache>
                <c:ptCount val="20"/>
                <c:pt idx="0">
                  <c:v>САНИТАРНОЕ СОСТОЯНИЕ</c:v>
                </c:pt>
                <c:pt idx="1">
                  <c:v>МАТЕРИАЛЬНО-ТЕХНИЧЕСКОЕ ОСНАЩЕНИЕ</c:v>
                </c:pt>
                <c:pt idx="2">
                  <c:v>ОФОРМЛЕНИЕ</c:v>
                </c:pt>
                <c:pt idx="3">
                  <c:v>ОБЕСПЕЧЕНИЕ БЕЗОПАСНОСТИ</c:v>
                </c:pt>
                <c:pt idx="4">
                  <c:v>ОРГАНИЗАЦИЯ ГОРЯЧЕГО ПИТАНИЯ</c:v>
                </c:pt>
                <c:pt idx="5">
                  <c:v>УРОВЕНЬ ПРЕПОДАВАНИЯ</c:v>
                </c:pt>
                <c:pt idx="6">
                  <c:v>ОРГАНИЗАЦИЯ ИНДИВИДУАЛЬНОГО ПОДХОДА</c:v>
                </c:pt>
                <c:pt idx="7">
                  <c:v>БАЛАНС УЧЕБНЫХ НАГРУЗОК</c:v>
                </c:pt>
                <c:pt idx="8">
                  <c:v>СПРАВЕДЛИВОСТЬ ОЦЕНИВАНИЯ ДОСТИЖЕНИЙ</c:v>
                </c:pt>
                <c:pt idx="9">
                  <c:v>СОЗДАНИЕ УСЛОВИЯ ДЛЯ РАЗВИТИЯ</c:v>
                </c:pt>
                <c:pt idx="10">
                  <c:v>ВНЕУРОЧНЫЕ МЕРОПРИЯТИЯ</c:v>
                </c:pt>
                <c:pt idx="11">
                  <c:v>СОДЕРЖАНИЕ И КАЧЕСТВО</c:v>
                </c:pt>
                <c:pt idx="12">
                  <c:v>ОРГАНИЗАЦИЯ ВНЕУРОЧНЫХ ЗАНЯТИЙ</c:v>
                </c:pt>
                <c:pt idx="13">
                  <c:v>ПОДГОТОВКА К САМОСТОЯТЕЛЬНОЙ ЖИЗНТИ</c:v>
                </c:pt>
                <c:pt idx="14">
                  <c:v>ЗАБОТА О ФИЗИЧЕСКОМ РАЗВИТИИ И ЗДОРОВЬЕ</c:v>
                </c:pt>
                <c:pt idx="15">
                  <c:v>ПСИХОЛОГИЧЕСКИЙ КЛИМАТ В ШКОЛЕ</c:v>
                </c:pt>
                <c:pt idx="16">
                  <c:v>СТЕПЕНЬ КОМФОРТА </c:v>
                </c:pt>
                <c:pt idx="17">
                  <c:v>ОТНОШЕНИЕ ПЕДАГОГОВ К РЕБЕНКУ</c:v>
                </c:pt>
                <c:pt idx="18">
                  <c:v>ВАШИ ОТНОШЕНИЯ С ПЕДАГОГАМИ</c:v>
                </c:pt>
                <c:pt idx="19">
                  <c:v> КЛАССНОЕ РУКОВОДСТВО</c:v>
                </c:pt>
              </c:strCache>
            </c:strRef>
          </c:cat>
          <c:val>
            <c:numRef>
              <c:f>Лист14!$C$7:$V$7</c:f>
              <c:numCache>
                <c:formatCode>General</c:formatCode>
                <c:ptCount val="2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4</c:v>
                </c:pt>
                <c:pt idx="6">
                  <c:v>3</c:v>
                </c:pt>
                <c:pt idx="7">
                  <c:v>1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4</c:v>
                </c:pt>
                <c:pt idx="19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303-4584-BFEF-07E6FA9CBB15}"/>
            </c:ext>
          </c:extLst>
        </c:ser>
        <c:ser>
          <c:idx val="4"/>
          <c:order val="4"/>
          <c:tx>
            <c:strRef>
              <c:f>Лист14!$B$8</c:f>
              <c:strCache>
                <c:ptCount val="1"/>
                <c:pt idx="0">
                  <c:v>ОТДЕЛЕНИЕ ПОЧТЫ</c:v>
                </c:pt>
              </c:strCache>
            </c:strRef>
          </c:tx>
          <c:invertIfNegative val="0"/>
          <c:cat>
            <c:strRef>
              <c:f>Лист14!$C$3:$V$3</c:f>
              <c:strCache>
                <c:ptCount val="20"/>
                <c:pt idx="0">
                  <c:v>САНИТАРНОЕ СОСТОЯНИЕ</c:v>
                </c:pt>
                <c:pt idx="1">
                  <c:v>МАТЕРИАЛЬНО-ТЕХНИЧЕСКОЕ ОСНАЩЕНИЕ</c:v>
                </c:pt>
                <c:pt idx="2">
                  <c:v>ОФОРМЛЕНИЕ</c:v>
                </c:pt>
                <c:pt idx="3">
                  <c:v>ОБЕСПЕЧЕНИЕ БЕЗОПАСНОСТИ</c:v>
                </c:pt>
                <c:pt idx="4">
                  <c:v>ОРГАНИЗАЦИЯ ГОРЯЧЕГО ПИТАНИЯ</c:v>
                </c:pt>
                <c:pt idx="5">
                  <c:v>УРОВЕНЬ ПРЕПОДАВАНИЯ</c:v>
                </c:pt>
                <c:pt idx="6">
                  <c:v>ОРГАНИЗАЦИЯ ИНДИВИДУАЛЬНОГО ПОДХОДА</c:v>
                </c:pt>
                <c:pt idx="7">
                  <c:v>БАЛАНС УЧЕБНЫХ НАГРУЗОК</c:v>
                </c:pt>
                <c:pt idx="8">
                  <c:v>СПРАВЕДЛИВОСТЬ ОЦЕНИВАНИЯ ДОСТИЖЕНИЙ</c:v>
                </c:pt>
                <c:pt idx="9">
                  <c:v>СОЗДАНИЕ УСЛОВИЯ ДЛЯ РАЗВИТИЯ</c:v>
                </c:pt>
                <c:pt idx="10">
                  <c:v>ВНЕУРОЧНЫЕ МЕРОПРИЯТИЯ</c:v>
                </c:pt>
                <c:pt idx="11">
                  <c:v>СОДЕРЖАНИЕ И КАЧЕСТВО</c:v>
                </c:pt>
                <c:pt idx="12">
                  <c:v>ОРГАНИЗАЦИЯ ВНЕУРОЧНЫХ ЗАНЯТИЙ</c:v>
                </c:pt>
                <c:pt idx="13">
                  <c:v>ПОДГОТОВКА К САМОСТОЯТЕЛЬНОЙ ЖИЗНТИ</c:v>
                </c:pt>
                <c:pt idx="14">
                  <c:v>ЗАБОТА О ФИЗИЧЕСКОМ РАЗВИТИИ И ЗДОРОВЬЕ</c:v>
                </c:pt>
                <c:pt idx="15">
                  <c:v>ПСИХОЛОГИЧЕСКИЙ КЛИМАТ В ШКОЛЕ</c:v>
                </c:pt>
                <c:pt idx="16">
                  <c:v>СТЕПЕНЬ КОМФОРТА </c:v>
                </c:pt>
                <c:pt idx="17">
                  <c:v>ОТНОШЕНИЕ ПЕДАГОГОВ К РЕБЕНКУ</c:v>
                </c:pt>
                <c:pt idx="18">
                  <c:v>ВАШИ ОТНОШЕНИЯ С ПЕДАГОГАМИ</c:v>
                </c:pt>
                <c:pt idx="19">
                  <c:v> КЛАССНОЕ РУКОВОДСТВО</c:v>
                </c:pt>
              </c:strCache>
            </c:strRef>
          </c:cat>
          <c:val>
            <c:numRef>
              <c:f>Лист14!$C$8:$V$8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303-4584-BFEF-07E6FA9CBB15}"/>
            </c:ext>
          </c:extLst>
        </c:ser>
        <c:ser>
          <c:idx val="5"/>
          <c:order val="5"/>
          <c:tx>
            <c:strRef>
              <c:f>Лист14!$B$9</c:f>
              <c:strCache>
                <c:ptCount val="1"/>
                <c:pt idx="0">
                  <c:v>ВЕТЕРИНАРИЯ</c:v>
                </c:pt>
              </c:strCache>
            </c:strRef>
          </c:tx>
          <c:invertIfNegative val="0"/>
          <c:cat>
            <c:strRef>
              <c:f>Лист14!$C$3:$V$3</c:f>
              <c:strCache>
                <c:ptCount val="20"/>
                <c:pt idx="0">
                  <c:v>САНИТАРНОЕ СОСТОЯНИЕ</c:v>
                </c:pt>
                <c:pt idx="1">
                  <c:v>МАТЕРИАЛЬНО-ТЕХНИЧЕСКОЕ ОСНАЩЕНИЕ</c:v>
                </c:pt>
                <c:pt idx="2">
                  <c:v>ОФОРМЛЕНИЕ</c:v>
                </c:pt>
                <c:pt idx="3">
                  <c:v>ОБЕСПЕЧЕНИЕ БЕЗОПАСНОСТИ</c:v>
                </c:pt>
                <c:pt idx="4">
                  <c:v>ОРГАНИЗАЦИЯ ГОРЯЧЕГО ПИТАНИЯ</c:v>
                </c:pt>
                <c:pt idx="5">
                  <c:v>УРОВЕНЬ ПРЕПОДАВАНИЯ</c:v>
                </c:pt>
                <c:pt idx="6">
                  <c:v>ОРГАНИЗАЦИЯ ИНДИВИДУАЛЬНОГО ПОДХОДА</c:v>
                </c:pt>
                <c:pt idx="7">
                  <c:v>БАЛАНС УЧЕБНЫХ НАГРУЗОК</c:v>
                </c:pt>
                <c:pt idx="8">
                  <c:v>СПРАВЕДЛИВОСТЬ ОЦЕНИВАНИЯ ДОСТИЖЕНИЙ</c:v>
                </c:pt>
                <c:pt idx="9">
                  <c:v>СОЗДАНИЕ УСЛОВИЯ ДЛЯ РАЗВИТИЯ</c:v>
                </c:pt>
                <c:pt idx="10">
                  <c:v>ВНЕУРОЧНЫЕ МЕРОПРИЯТИЯ</c:v>
                </c:pt>
                <c:pt idx="11">
                  <c:v>СОДЕРЖАНИЕ И КАЧЕСТВО</c:v>
                </c:pt>
                <c:pt idx="12">
                  <c:v>ОРГАНИЗАЦИЯ ВНЕУРОЧНЫХ ЗАНЯТИЙ</c:v>
                </c:pt>
                <c:pt idx="13">
                  <c:v>ПОДГОТОВКА К САМОСТОЯТЕЛЬНОЙ ЖИЗНТИ</c:v>
                </c:pt>
                <c:pt idx="14">
                  <c:v>ЗАБОТА О ФИЗИЧЕСКОМ РАЗВИТИИ И ЗДОРОВЬЕ</c:v>
                </c:pt>
                <c:pt idx="15">
                  <c:v>ПСИХОЛОГИЧЕСКИЙ КЛИМАТ В ШКОЛЕ</c:v>
                </c:pt>
                <c:pt idx="16">
                  <c:v>СТЕПЕНЬ КОМФОРТА </c:v>
                </c:pt>
                <c:pt idx="17">
                  <c:v>ОТНОШЕНИЕ ПЕДАГОГОВ К РЕБЕНКУ</c:v>
                </c:pt>
                <c:pt idx="18">
                  <c:v>ВАШИ ОТНОШЕНИЯ С ПЕДАГОГАМИ</c:v>
                </c:pt>
                <c:pt idx="19">
                  <c:v> КЛАССНОЕ РУКОВОДСТВО</c:v>
                </c:pt>
              </c:strCache>
            </c:strRef>
          </c:cat>
          <c:val>
            <c:numRef>
              <c:f>Лист14!$C$9:$V$9</c:f>
              <c:numCache>
                <c:formatCode>General</c:formatCode>
                <c:ptCount val="2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  <c:pt idx="12">
                  <c:v>3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3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303-4584-BFEF-07E6FA9CBB15}"/>
            </c:ext>
          </c:extLst>
        </c:ser>
        <c:ser>
          <c:idx val="6"/>
          <c:order val="6"/>
          <c:tx>
            <c:strRef>
              <c:f>Лист14!$B$10</c:f>
              <c:strCache>
                <c:ptCount val="1"/>
                <c:pt idx="0">
                  <c:v>МАСЛОЦЕХ</c:v>
                </c:pt>
              </c:strCache>
            </c:strRef>
          </c:tx>
          <c:invertIfNegative val="0"/>
          <c:cat>
            <c:strRef>
              <c:f>Лист14!$C$3:$V$3</c:f>
              <c:strCache>
                <c:ptCount val="20"/>
                <c:pt idx="0">
                  <c:v>САНИТАРНОЕ СОСТОЯНИЕ</c:v>
                </c:pt>
                <c:pt idx="1">
                  <c:v>МАТЕРИАЛЬНО-ТЕХНИЧЕСКОЕ ОСНАЩЕНИЕ</c:v>
                </c:pt>
                <c:pt idx="2">
                  <c:v>ОФОРМЛЕНИЕ</c:v>
                </c:pt>
                <c:pt idx="3">
                  <c:v>ОБЕСПЕЧЕНИЕ БЕЗОПАСНОСТИ</c:v>
                </c:pt>
                <c:pt idx="4">
                  <c:v>ОРГАНИЗАЦИЯ ГОРЯЧЕГО ПИТАНИЯ</c:v>
                </c:pt>
                <c:pt idx="5">
                  <c:v>УРОВЕНЬ ПРЕПОДАВАНИЯ</c:v>
                </c:pt>
                <c:pt idx="6">
                  <c:v>ОРГАНИЗАЦИЯ ИНДИВИДУАЛЬНОГО ПОДХОДА</c:v>
                </c:pt>
                <c:pt idx="7">
                  <c:v>БАЛАНС УЧЕБНЫХ НАГРУЗОК</c:v>
                </c:pt>
                <c:pt idx="8">
                  <c:v>СПРАВЕДЛИВОСТЬ ОЦЕНИВАНИЯ ДОСТИЖЕНИЙ</c:v>
                </c:pt>
                <c:pt idx="9">
                  <c:v>СОЗДАНИЕ УСЛОВИЯ ДЛЯ РАЗВИТИЯ</c:v>
                </c:pt>
                <c:pt idx="10">
                  <c:v>ВНЕУРОЧНЫЕ МЕРОПРИЯТИЯ</c:v>
                </c:pt>
                <c:pt idx="11">
                  <c:v>СОДЕРЖАНИЕ И КАЧЕСТВО</c:v>
                </c:pt>
                <c:pt idx="12">
                  <c:v>ОРГАНИЗАЦИЯ ВНЕУРОЧНЫХ ЗАНЯТИЙ</c:v>
                </c:pt>
                <c:pt idx="13">
                  <c:v>ПОДГОТОВКА К САМОСТОЯТЕЛЬНОЙ ЖИЗНТИ</c:v>
                </c:pt>
                <c:pt idx="14">
                  <c:v>ЗАБОТА О ФИЗИЧЕСКОМ РАЗВИТИИ И ЗДОРОВЬЕ</c:v>
                </c:pt>
                <c:pt idx="15">
                  <c:v>ПСИХОЛОГИЧЕСКИЙ КЛИМАТ В ШКОЛЕ</c:v>
                </c:pt>
                <c:pt idx="16">
                  <c:v>СТЕПЕНЬ КОМФОРТА </c:v>
                </c:pt>
                <c:pt idx="17">
                  <c:v>ОТНОШЕНИЕ ПЕДАГОГОВ К РЕБЕНКУ</c:v>
                </c:pt>
                <c:pt idx="18">
                  <c:v>ВАШИ ОТНОШЕНИЯ С ПЕДАГОГАМИ</c:v>
                </c:pt>
                <c:pt idx="19">
                  <c:v> КЛАССНОЕ РУКОВОДСТВО</c:v>
                </c:pt>
              </c:strCache>
            </c:strRef>
          </c:cat>
          <c:val>
            <c:numRef>
              <c:f>Лист14!$C$10:$V$10</c:f>
              <c:numCache>
                <c:formatCode>General</c:formatCode>
                <c:ptCount val="2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303-4584-BFEF-07E6FA9CBB15}"/>
            </c:ext>
          </c:extLst>
        </c:ser>
        <c:ser>
          <c:idx val="7"/>
          <c:order val="7"/>
          <c:tx>
            <c:strRef>
              <c:f>Лист14!$B$11</c:f>
              <c:strCache>
                <c:ptCount val="1"/>
                <c:pt idx="0">
                  <c:v>Д/С ХАТЫҤЧААНА</c:v>
                </c:pt>
              </c:strCache>
            </c:strRef>
          </c:tx>
          <c:invertIfNegative val="0"/>
          <c:cat>
            <c:strRef>
              <c:f>Лист14!$C$3:$V$3</c:f>
              <c:strCache>
                <c:ptCount val="20"/>
                <c:pt idx="0">
                  <c:v>САНИТАРНОЕ СОСТОЯНИЕ</c:v>
                </c:pt>
                <c:pt idx="1">
                  <c:v>МАТЕРИАЛЬНО-ТЕХНИЧЕСКОЕ ОСНАЩЕНИЕ</c:v>
                </c:pt>
                <c:pt idx="2">
                  <c:v>ОФОРМЛЕНИЕ</c:v>
                </c:pt>
                <c:pt idx="3">
                  <c:v>ОБЕСПЕЧЕНИЕ БЕЗОПАСНОСТИ</c:v>
                </c:pt>
                <c:pt idx="4">
                  <c:v>ОРГАНИЗАЦИЯ ГОРЯЧЕГО ПИТАНИЯ</c:v>
                </c:pt>
                <c:pt idx="5">
                  <c:v>УРОВЕНЬ ПРЕПОДАВАНИЯ</c:v>
                </c:pt>
                <c:pt idx="6">
                  <c:v>ОРГАНИЗАЦИЯ ИНДИВИДУАЛЬНОГО ПОДХОДА</c:v>
                </c:pt>
                <c:pt idx="7">
                  <c:v>БАЛАНС УЧЕБНЫХ НАГРУЗОК</c:v>
                </c:pt>
                <c:pt idx="8">
                  <c:v>СПРАВЕДЛИВОСТЬ ОЦЕНИВАНИЯ ДОСТИЖЕНИЙ</c:v>
                </c:pt>
                <c:pt idx="9">
                  <c:v>СОЗДАНИЕ УСЛОВИЯ ДЛЯ РАЗВИТИЯ</c:v>
                </c:pt>
                <c:pt idx="10">
                  <c:v>ВНЕУРОЧНЫЕ МЕРОПРИЯТИЯ</c:v>
                </c:pt>
                <c:pt idx="11">
                  <c:v>СОДЕРЖАНИЕ И КАЧЕСТВО</c:v>
                </c:pt>
                <c:pt idx="12">
                  <c:v>ОРГАНИЗАЦИЯ ВНЕУРОЧНЫХ ЗАНЯТИЙ</c:v>
                </c:pt>
                <c:pt idx="13">
                  <c:v>ПОДГОТОВКА К САМОСТОЯТЕЛЬНОЙ ЖИЗНТИ</c:v>
                </c:pt>
                <c:pt idx="14">
                  <c:v>ЗАБОТА О ФИЗИЧЕСКОМ РАЗВИТИИ И ЗДОРОВЬЕ</c:v>
                </c:pt>
                <c:pt idx="15">
                  <c:v>ПСИХОЛОГИЧЕСКИЙ КЛИМАТ В ШКОЛЕ</c:v>
                </c:pt>
                <c:pt idx="16">
                  <c:v>СТЕПЕНЬ КОМФОРТА </c:v>
                </c:pt>
                <c:pt idx="17">
                  <c:v>ОТНОШЕНИЕ ПЕДАГОГОВ К РЕБЕНКУ</c:v>
                </c:pt>
                <c:pt idx="18">
                  <c:v>ВАШИ ОТНОШЕНИЯ С ПЕДАГОГАМИ</c:v>
                </c:pt>
                <c:pt idx="19">
                  <c:v> КЛАССНОЕ РУКОВОДСТВО</c:v>
                </c:pt>
              </c:strCache>
            </c:strRef>
          </c:cat>
          <c:val>
            <c:numRef>
              <c:f>Лист14!$C$11:$V$11</c:f>
              <c:numCache>
                <c:formatCode>General</c:formatCode>
                <c:ptCount val="20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4</c:v>
                </c:pt>
                <c:pt idx="19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303-4584-BFEF-07E6FA9CBB15}"/>
            </c:ext>
          </c:extLst>
        </c:ser>
        <c:ser>
          <c:idx val="8"/>
          <c:order val="8"/>
          <c:tx>
            <c:strRef>
              <c:f>Лист14!$B$12</c:f>
              <c:strCache>
                <c:ptCount val="1"/>
                <c:pt idx="0">
                  <c:v>С/БИБЛИОТЕКА</c:v>
                </c:pt>
              </c:strCache>
            </c:strRef>
          </c:tx>
          <c:invertIfNegative val="0"/>
          <c:cat>
            <c:strRef>
              <c:f>Лист14!$C$3:$V$3</c:f>
              <c:strCache>
                <c:ptCount val="20"/>
                <c:pt idx="0">
                  <c:v>САНИТАРНОЕ СОСТОЯНИЕ</c:v>
                </c:pt>
                <c:pt idx="1">
                  <c:v>МАТЕРИАЛЬНО-ТЕХНИЧЕСКОЕ ОСНАЩЕНИЕ</c:v>
                </c:pt>
                <c:pt idx="2">
                  <c:v>ОФОРМЛЕНИЕ</c:v>
                </c:pt>
                <c:pt idx="3">
                  <c:v>ОБЕСПЕЧЕНИЕ БЕЗОПАСНОСТИ</c:v>
                </c:pt>
                <c:pt idx="4">
                  <c:v>ОРГАНИЗАЦИЯ ГОРЯЧЕГО ПИТАНИЯ</c:v>
                </c:pt>
                <c:pt idx="5">
                  <c:v>УРОВЕНЬ ПРЕПОДАВАНИЯ</c:v>
                </c:pt>
                <c:pt idx="6">
                  <c:v>ОРГАНИЗАЦИЯ ИНДИВИДУАЛЬНОГО ПОДХОДА</c:v>
                </c:pt>
                <c:pt idx="7">
                  <c:v>БАЛАНС УЧЕБНЫХ НАГРУЗОК</c:v>
                </c:pt>
                <c:pt idx="8">
                  <c:v>СПРАВЕДЛИВОСТЬ ОЦЕНИВАНИЯ ДОСТИЖЕНИЙ</c:v>
                </c:pt>
                <c:pt idx="9">
                  <c:v>СОЗДАНИЕ УСЛОВИЯ ДЛЯ РАЗВИТИЯ</c:v>
                </c:pt>
                <c:pt idx="10">
                  <c:v>ВНЕУРОЧНЫЕ МЕРОПРИЯТИЯ</c:v>
                </c:pt>
                <c:pt idx="11">
                  <c:v>СОДЕРЖАНИЕ И КАЧЕСТВО</c:v>
                </c:pt>
                <c:pt idx="12">
                  <c:v>ОРГАНИЗАЦИЯ ВНЕУРОЧНЫХ ЗАНЯТИЙ</c:v>
                </c:pt>
                <c:pt idx="13">
                  <c:v>ПОДГОТОВКА К САМОСТОЯТЕЛЬНОЙ ЖИЗНТИ</c:v>
                </c:pt>
                <c:pt idx="14">
                  <c:v>ЗАБОТА О ФИЗИЧЕСКОМ РАЗВИТИИ И ЗДОРОВЬЕ</c:v>
                </c:pt>
                <c:pt idx="15">
                  <c:v>ПСИХОЛОГИЧЕСКИЙ КЛИМАТ В ШКОЛЕ</c:v>
                </c:pt>
                <c:pt idx="16">
                  <c:v>СТЕПЕНЬ КОМФОРТА </c:v>
                </c:pt>
                <c:pt idx="17">
                  <c:v>ОТНОШЕНИЕ ПЕДАГОГОВ К РЕБЕНКУ</c:v>
                </c:pt>
                <c:pt idx="18">
                  <c:v>ВАШИ ОТНОШЕНИЯ С ПЕДАГОГАМИ</c:v>
                </c:pt>
                <c:pt idx="19">
                  <c:v> КЛАССНОЕ РУКОВОДСТВО</c:v>
                </c:pt>
              </c:strCache>
            </c:strRef>
          </c:cat>
          <c:val>
            <c:numRef>
              <c:f>Лист14!$C$12:$V$12</c:f>
              <c:numCache>
                <c:formatCode>General</c:formatCode>
                <c:ptCount val="20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303-4584-BFEF-07E6FA9CBB15}"/>
            </c:ext>
          </c:extLst>
        </c:ser>
        <c:ser>
          <c:idx val="9"/>
          <c:order val="9"/>
          <c:tx>
            <c:strRef>
              <c:f>Лист14!$B$13</c:f>
              <c:strCache>
                <c:ptCount val="1"/>
                <c:pt idx="0">
                  <c:v>ПЕКАРНЯ</c:v>
                </c:pt>
              </c:strCache>
            </c:strRef>
          </c:tx>
          <c:invertIfNegative val="0"/>
          <c:cat>
            <c:strRef>
              <c:f>Лист14!$C$3:$V$3</c:f>
              <c:strCache>
                <c:ptCount val="20"/>
                <c:pt idx="0">
                  <c:v>САНИТАРНОЕ СОСТОЯНИЕ</c:v>
                </c:pt>
                <c:pt idx="1">
                  <c:v>МАТЕРИАЛЬНО-ТЕХНИЧЕСКОЕ ОСНАЩЕНИЕ</c:v>
                </c:pt>
                <c:pt idx="2">
                  <c:v>ОФОРМЛЕНИЕ</c:v>
                </c:pt>
                <c:pt idx="3">
                  <c:v>ОБЕСПЕЧЕНИЕ БЕЗОПАСНОСТИ</c:v>
                </c:pt>
                <c:pt idx="4">
                  <c:v>ОРГАНИЗАЦИЯ ГОРЯЧЕГО ПИТАНИЯ</c:v>
                </c:pt>
                <c:pt idx="5">
                  <c:v>УРОВЕНЬ ПРЕПОДАВАНИЯ</c:v>
                </c:pt>
                <c:pt idx="6">
                  <c:v>ОРГАНИЗАЦИЯ ИНДИВИДУАЛЬНОГО ПОДХОДА</c:v>
                </c:pt>
                <c:pt idx="7">
                  <c:v>БАЛАНС УЧЕБНЫХ НАГРУЗОК</c:v>
                </c:pt>
                <c:pt idx="8">
                  <c:v>СПРАВЕДЛИВОСТЬ ОЦЕНИВАНИЯ ДОСТИЖЕНИЙ</c:v>
                </c:pt>
                <c:pt idx="9">
                  <c:v>СОЗДАНИЕ УСЛОВИЯ ДЛЯ РАЗВИТИЯ</c:v>
                </c:pt>
                <c:pt idx="10">
                  <c:v>ВНЕУРОЧНЫЕ МЕРОПРИЯТИЯ</c:v>
                </c:pt>
                <c:pt idx="11">
                  <c:v>СОДЕРЖАНИЕ И КАЧЕСТВО</c:v>
                </c:pt>
                <c:pt idx="12">
                  <c:v>ОРГАНИЗАЦИЯ ВНЕУРОЧНЫХ ЗАНЯТИЙ</c:v>
                </c:pt>
                <c:pt idx="13">
                  <c:v>ПОДГОТОВКА К САМОСТОЯТЕЛЬНОЙ ЖИЗНТИ</c:v>
                </c:pt>
                <c:pt idx="14">
                  <c:v>ЗАБОТА О ФИЗИЧЕСКОМ РАЗВИТИИ И ЗДОРОВЬЕ</c:v>
                </c:pt>
                <c:pt idx="15">
                  <c:v>ПСИХОЛОГИЧЕСКИЙ КЛИМАТ В ШКОЛЕ</c:v>
                </c:pt>
                <c:pt idx="16">
                  <c:v>СТЕПЕНЬ КОМФОРТА </c:v>
                </c:pt>
                <c:pt idx="17">
                  <c:v>ОТНОШЕНИЕ ПЕДАГОГОВ К РЕБЕНКУ</c:v>
                </c:pt>
                <c:pt idx="18">
                  <c:v>ВАШИ ОТНОШЕНИЯ С ПЕДАГОГАМИ</c:v>
                </c:pt>
                <c:pt idx="19">
                  <c:v> КЛАССНОЕ РУКОВОДСТВО</c:v>
                </c:pt>
              </c:strCache>
            </c:strRef>
          </c:cat>
          <c:val>
            <c:numRef>
              <c:f>Лист14!$C$13:$V$13</c:f>
              <c:numCache>
                <c:formatCode>General</c:formatCode>
                <c:ptCount val="20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3</c:v>
                </c:pt>
                <c:pt idx="11">
                  <c:v>4</c:v>
                </c:pt>
                <c:pt idx="12">
                  <c:v>3</c:v>
                </c:pt>
                <c:pt idx="13">
                  <c:v>4</c:v>
                </c:pt>
                <c:pt idx="14">
                  <c:v>3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303-4584-BFEF-07E6FA9CBB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091896"/>
        <c:axId val="179092288"/>
      </c:barChart>
      <c:catAx>
        <c:axId val="179091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9092288"/>
        <c:crosses val="autoZero"/>
        <c:auto val="1"/>
        <c:lblAlgn val="ctr"/>
        <c:lblOffset val="100"/>
        <c:noMultiLvlLbl val="0"/>
      </c:catAx>
      <c:valAx>
        <c:axId val="179092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90918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b="1" i="0" u="none" strike="noStrike" baseline="0"/>
              <a:t>УДОВЛЕТВОРЕННОСТЬ ПЕДАГОГОВ УЧЕБНЫМ ЗАВЕДЕНИЕМ</a:t>
            </a:r>
            <a:endParaRPr lang="ru-RU" sz="12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Лист1!$A$22:$F$22</c:f>
              <c:strCache>
                <c:ptCount val="6"/>
                <c:pt idx="0">
                  <c:v>Нагрузка, расписание</c:v>
                </c:pt>
                <c:pt idx="1">
                  <c:v>Наличие кабинета</c:v>
                </c:pt>
                <c:pt idx="2">
                  <c:v>Содержание труда</c:v>
                </c:pt>
                <c:pt idx="3">
                  <c:v>Моральная оценка</c:v>
                </c:pt>
                <c:pt idx="4">
                  <c:v>Заработная плата</c:v>
                </c:pt>
                <c:pt idx="5">
                  <c:v>Мотивационная среда развития шкоы</c:v>
                </c:pt>
              </c:strCache>
            </c:strRef>
          </c:cat>
          <c:val>
            <c:numRef>
              <c:f>Лист1!$A$24:$F$24</c:f>
              <c:numCache>
                <c:formatCode>General</c:formatCode>
                <c:ptCount val="6"/>
                <c:pt idx="0">
                  <c:v>4.1499999999999995</c:v>
                </c:pt>
                <c:pt idx="1">
                  <c:v>3.7</c:v>
                </c:pt>
                <c:pt idx="2">
                  <c:v>4</c:v>
                </c:pt>
                <c:pt idx="3">
                  <c:v>3.8</c:v>
                </c:pt>
                <c:pt idx="4">
                  <c:v>3.3499999999999988</c:v>
                </c:pt>
                <c:pt idx="5">
                  <c:v>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42-4135-9FA9-1C12C973E3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732424"/>
        <c:axId val="179732816"/>
      </c:barChart>
      <c:catAx>
        <c:axId val="179732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9732816"/>
        <c:crosses val="autoZero"/>
        <c:auto val="1"/>
        <c:lblAlgn val="ctr"/>
        <c:lblOffset val="100"/>
        <c:noMultiLvlLbl val="0"/>
      </c:catAx>
      <c:valAx>
        <c:axId val="1797328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97324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i="0" u="none" strike="noStrike" baseline="0"/>
              <a:t>АНКЕТА ДЛЯ РОДИТЕЛЕЙ</a:t>
            </a:r>
            <a:endParaRPr lang="ru-RU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Лист1!$B$29:$L$29</c:f>
              <c:strCache>
                <c:ptCount val="11"/>
                <c:pt idx="0">
                  <c:v>Охотно ли ваш ребенок идет в школу</c:v>
                </c:pt>
                <c:pt idx="1">
                  <c:v>Приспособился ли к школьному режиму</c:v>
                </c:pt>
                <c:pt idx="2">
                  <c:v>Состояние  здоровья</c:v>
                </c:pt>
                <c:pt idx="3">
                  <c:v>Удовлетворены ВЫ  успехами ребенка</c:v>
                </c:pt>
                <c:pt idx="4">
                  <c:v>Переживает  ли ребенок свои успехи и неуспехи</c:v>
                </c:pt>
                <c:pt idx="5">
                  <c:v>Часто ли делится своими впечатлениями</c:v>
                </c:pt>
                <c:pt idx="6">
                  <c:v>Преобладающий эмоциональный характер/положительный/</c:v>
                </c:pt>
                <c:pt idx="7">
                  <c:v>Нуждается ли в вашей помощи при выполнении домашних  заданий</c:v>
                </c:pt>
                <c:pt idx="8">
                  <c:v>Как преодолевает трудности в работе</c:v>
                </c:pt>
                <c:pt idx="9">
                  <c:v>Способен ли ребенок  проверить</c:v>
                </c:pt>
                <c:pt idx="10">
                  <c:v>Часто ли ребенок жалуется на товарищей</c:v>
                </c:pt>
              </c:strCache>
            </c:strRef>
          </c:cat>
          <c:val>
            <c:numRef>
              <c:f>Лист1!$B$30:$L$30</c:f>
              <c:numCache>
                <c:formatCode>General</c:formatCode>
                <c:ptCount val="11"/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4D-4045-B656-B84513D09A6D}"/>
            </c:ext>
          </c:extLst>
        </c:ser>
        <c:ser>
          <c:idx val="1"/>
          <c:order val="1"/>
          <c:invertIfNegative val="0"/>
          <c:cat>
            <c:strRef>
              <c:f>Лист1!$B$29:$L$29</c:f>
              <c:strCache>
                <c:ptCount val="11"/>
                <c:pt idx="0">
                  <c:v>Охотно ли ваш ребенок идет в школу</c:v>
                </c:pt>
                <c:pt idx="1">
                  <c:v>Приспособился ли к школьному режиму</c:v>
                </c:pt>
                <c:pt idx="2">
                  <c:v>Состояние  здоровья</c:v>
                </c:pt>
                <c:pt idx="3">
                  <c:v>Удовлетворены ВЫ  успехами ребенка</c:v>
                </c:pt>
                <c:pt idx="4">
                  <c:v>Переживает  ли ребенок свои успехи и неуспехи</c:v>
                </c:pt>
                <c:pt idx="5">
                  <c:v>Часто ли делится своими впечатлениями</c:v>
                </c:pt>
                <c:pt idx="6">
                  <c:v>Преобладающий эмоциональный характер/положительный/</c:v>
                </c:pt>
                <c:pt idx="7">
                  <c:v>Нуждается ли в вашей помощи при выполнении домашних  заданий</c:v>
                </c:pt>
                <c:pt idx="8">
                  <c:v>Как преодолевает трудности в работе</c:v>
                </c:pt>
                <c:pt idx="9">
                  <c:v>Способен ли ребенок  проверить</c:v>
                </c:pt>
                <c:pt idx="10">
                  <c:v>Часто ли ребенок жалуется на товарищей</c:v>
                </c:pt>
              </c:strCache>
            </c:strRef>
          </c:cat>
          <c:val>
            <c:numRef>
              <c:f>Лист1!$B$31:$L$31</c:f>
              <c:numCache>
                <c:formatCode>General</c:formatCode>
                <c:ptCount val="1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4D-4045-B656-B84513D09A6D}"/>
            </c:ext>
          </c:extLst>
        </c:ser>
        <c:ser>
          <c:idx val="2"/>
          <c:order val="2"/>
          <c:invertIfNegative val="0"/>
          <c:cat>
            <c:strRef>
              <c:f>Лист1!$B$29:$L$29</c:f>
              <c:strCache>
                <c:ptCount val="11"/>
                <c:pt idx="0">
                  <c:v>Охотно ли ваш ребенок идет в школу</c:v>
                </c:pt>
                <c:pt idx="1">
                  <c:v>Приспособился ли к школьному режиму</c:v>
                </c:pt>
                <c:pt idx="2">
                  <c:v>Состояние  здоровья</c:v>
                </c:pt>
                <c:pt idx="3">
                  <c:v>Удовлетворены ВЫ  успехами ребенка</c:v>
                </c:pt>
                <c:pt idx="4">
                  <c:v>Переживает  ли ребенок свои успехи и неуспехи</c:v>
                </c:pt>
                <c:pt idx="5">
                  <c:v>Часто ли делится своими впечатлениями</c:v>
                </c:pt>
                <c:pt idx="6">
                  <c:v>Преобладающий эмоциональный характер/положительный/</c:v>
                </c:pt>
                <c:pt idx="7">
                  <c:v>Нуждается ли в вашей помощи при выполнении домашних  заданий</c:v>
                </c:pt>
                <c:pt idx="8">
                  <c:v>Как преодолевает трудности в работе</c:v>
                </c:pt>
                <c:pt idx="9">
                  <c:v>Способен ли ребенок  проверить</c:v>
                </c:pt>
                <c:pt idx="10">
                  <c:v>Часто ли ребенок жалуется на товарищей</c:v>
                </c:pt>
              </c:strCache>
            </c:strRef>
          </c:cat>
          <c:val>
            <c:numRef>
              <c:f>Лист1!$B$33:$L$33</c:f>
              <c:numCache>
                <c:formatCode>General</c:formatCode>
                <c:ptCount val="11"/>
                <c:pt idx="0">
                  <c:v>75</c:v>
                </c:pt>
                <c:pt idx="1">
                  <c:v>100</c:v>
                </c:pt>
                <c:pt idx="2">
                  <c:v>100</c:v>
                </c:pt>
                <c:pt idx="3">
                  <c:v>87.5</c:v>
                </c:pt>
                <c:pt idx="4">
                  <c:v>87.5</c:v>
                </c:pt>
                <c:pt idx="5">
                  <c:v>87.5</c:v>
                </c:pt>
                <c:pt idx="6">
                  <c:v>62.5</c:v>
                </c:pt>
                <c:pt idx="7">
                  <c:v>37.5</c:v>
                </c:pt>
                <c:pt idx="8">
                  <c:v>75</c:v>
                </c:pt>
                <c:pt idx="9">
                  <c:v>50</c:v>
                </c:pt>
                <c:pt idx="1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4D-4045-B656-B84513D09A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733600"/>
        <c:axId val="179733992"/>
      </c:barChart>
      <c:catAx>
        <c:axId val="17973360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79733992"/>
        <c:crosses val="autoZero"/>
        <c:auto val="1"/>
        <c:lblAlgn val="ctr"/>
        <c:lblOffset val="100"/>
        <c:noMultiLvlLbl val="0"/>
      </c:catAx>
      <c:valAx>
        <c:axId val="17973399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797336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="1"/>
              <a:t>УДОВЛЕТВОРЕННОСТЬ УЧАЩИХСЯ УЧЕБНО-ВОСПИТАТЕЛЬНЫМ ПРОЦЕССОМ</a:t>
            </a:r>
            <a:endParaRPr lang="ru-RU" sz="1400"/>
          </a:p>
          <a:p>
            <a:pPr>
              <a:defRPr/>
            </a:pPr>
            <a:r>
              <a:rPr lang="ru-RU" sz="1400" b="1"/>
              <a:t>2-4  КЛАССЫ</a:t>
            </a:r>
            <a:endParaRPr lang="ru-RU" sz="140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Лист1!$B$36</c:f>
              <c:strCache>
                <c:ptCount val="1"/>
                <c:pt idx="0">
                  <c:v>Нравится ли вам щкола, в которой учится Ваш ребенок</c:v>
                </c:pt>
              </c:strCache>
            </c:strRef>
          </c:tx>
          <c:invertIfNegative val="0"/>
          <c:val>
            <c:numRef>
              <c:f>[Книга1]Лист1!$B$37,[Книга1]Лист1!$B$39:$B$44</c:f>
              <c:numCache>
                <c:formatCode>General</c:formatCode>
                <c:ptCount val="7"/>
                <c:pt idx="1">
                  <c:v>78.400000000000006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01-4346-9351-4A7A1FF485AE}"/>
            </c:ext>
          </c:extLst>
        </c:ser>
        <c:ser>
          <c:idx val="1"/>
          <c:order val="1"/>
          <c:tx>
            <c:strRef>
              <c:f>Лист1!$C$36</c:f>
              <c:strCache>
                <c:ptCount val="1"/>
                <c:pt idx="0">
                  <c:v>Как относятся жители вашего села к школе</c:v>
                </c:pt>
              </c:strCache>
            </c:strRef>
          </c:tx>
          <c:invertIfNegative val="0"/>
          <c:val>
            <c:numRef>
              <c:f>[Книга1]Лист1!$C$37,[Книга1]Лист1!$C$39:$C$44</c:f>
              <c:numCache>
                <c:formatCode>General</c:formatCode>
                <c:ptCount val="7"/>
                <c:pt idx="1">
                  <c:v>50.4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F01-4346-9351-4A7A1FF485AE}"/>
            </c:ext>
          </c:extLst>
        </c:ser>
        <c:ser>
          <c:idx val="2"/>
          <c:order val="2"/>
          <c:tx>
            <c:strRef>
              <c:f>Лист1!$D$36</c:f>
              <c:strCache>
                <c:ptCount val="1"/>
                <c:pt idx="0">
                  <c:v>Как относятся жители вашего села к учителям</c:v>
                </c:pt>
              </c:strCache>
            </c:strRef>
          </c:tx>
          <c:invertIfNegative val="0"/>
          <c:val>
            <c:numRef>
              <c:f>[Книга1]Лист1!$D$37,[Книга1]Лист1!$D$39:$D$44</c:f>
              <c:numCache>
                <c:formatCode>General</c:formatCode>
                <c:ptCount val="7"/>
                <c:pt idx="1">
                  <c:v>67.2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F01-4346-9351-4A7A1FF485AE}"/>
            </c:ext>
          </c:extLst>
        </c:ser>
        <c:ser>
          <c:idx val="3"/>
          <c:order val="3"/>
          <c:tx>
            <c:strRef>
              <c:f>Лист1!$E$36</c:f>
              <c:strCache>
                <c:ptCount val="1"/>
                <c:pt idx="0">
                  <c:v>С каким настроением чаще всего приходит ребенок из школы /удовлетворенный/</c:v>
                </c:pt>
              </c:strCache>
            </c:strRef>
          </c:tx>
          <c:invertIfNegative val="0"/>
          <c:val>
            <c:numRef>
              <c:f>[Книга1]Лист1!$E$37,[Книга1]Лист1!$E$39:$E$44</c:f>
              <c:numCache>
                <c:formatCode>General</c:formatCode>
                <c:ptCount val="7"/>
                <c:pt idx="1">
                  <c:v>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F01-4346-9351-4A7A1FF485AE}"/>
            </c:ext>
          </c:extLst>
        </c:ser>
        <c:ser>
          <c:idx val="4"/>
          <c:order val="4"/>
          <c:tx>
            <c:strRef>
              <c:f>Лист1!$F$36</c:f>
              <c:strCache>
                <c:ptCount val="1"/>
                <c:pt idx="0">
                  <c:v>Учитывают ли в щколе индивидуальные особенности ребенка</c:v>
                </c:pt>
              </c:strCache>
            </c:strRef>
          </c:tx>
          <c:invertIfNegative val="0"/>
          <c:val>
            <c:numRef>
              <c:f>[Книга1]Лист1!$F$37,[Книга1]Лист1!$F$39:$F$44</c:f>
              <c:numCache>
                <c:formatCode>General</c:formatCode>
                <c:ptCount val="7"/>
                <c:pt idx="1">
                  <c:v>67.2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F01-4346-9351-4A7A1FF485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734776"/>
        <c:axId val="179735168"/>
      </c:barChart>
      <c:catAx>
        <c:axId val="179734776"/>
        <c:scaling>
          <c:orientation val="minMax"/>
        </c:scaling>
        <c:delete val="0"/>
        <c:axPos val="l"/>
        <c:majorTickMark val="none"/>
        <c:minorTickMark val="none"/>
        <c:tickLblPos val="nextTo"/>
        <c:crossAx val="179735168"/>
        <c:crosses val="autoZero"/>
        <c:auto val="1"/>
        <c:lblAlgn val="ctr"/>
        <c:lblOffset val="100"/>
        <c:noMultiLvlLbl val="0"/>
      </c:catAx>
      <c:valAx>
        <c:axId val="17973516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797347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="1" i="0" u="none" strike="noStrike" baseline="0"/>
              <a:t>УДОВЛЕТВОРЕННОСТЬ  РОДИТЕЛЕЙ УЧЕБНО-ВОСПИТАТЕЛЬНЫМ ПРОЦЕССОМ</a:t>
            </a:r>
            <a:endParaRPr lang="ru-RU" sz="14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Лист1!$B$50:$P$50</c:f>
              <c:strCache>
                <c:ptCount val="15"/>
                <c:pt idx="0">
                  <c:v>Аккуратность</c:v>
                </c:pt>
                <c:pt idx="1">
                  <c:v>Дисциплинированность</c:v>
                </c:pt>
                <c:pt idx="2">
                  <c:v>Ответственность</c:v>
                </c:pt>
                <c:pt idx="3">
                  <c:v>Воля</c:v>
                </c:pt>
                <c:pt idx="4">
                  <c:v>Хорошие манеры поведения</c:v>
                </c:pt>
                <c:pt idx="5">
                  <c:v>Жизнерадостность</c:v>
                </c:pt>
                <c:pt idx="6">
                  <c:v>Образованность</c:v>
                </c:pt>
                <c:pt idx="7">
                  <c:v>Ум</c:v>
                </c:pt>
                <c:pt idx="8">
                  <c:v>Высокие жизненные запросы</c:v>
                </c:pt>
                <c:pt idx="9">
                  <c:v>Самостоятельность</c:v>
                </c:pt>
                <c:pt idx="10">
                  <c:v>Честность в отношениях людей</c:v>
                </c:pt>
                <c:pt idx="11">
                  <c:v>Доброта  в отношениях людей</c:v>
                </c:pt>
                <c:pt idx="12">
                  <c:v>Чуткость в отношениях людей</c:v>
                </c:pt>
                <c:pt idx="13">
                  <c:v>Справедливость в отношениях  с людьми</c:v>
                </c:pt>
                <c:pt idx="14">
                  <c:v>Терпеливость  к взглядам и мнениям  других  </c:v>
                </c:pt>
              </c:strCache>
            </c:strRef>
          </c:cat>
          <c:val>
            <c:numRef>
              <c:f>Лист1!$B$52:$P$52</c:f>
              <c:numCache>
                <c:formatCode>General</c:formatCode>
                <c:ptCount val="15"/>
                <c:pt idx="0">
                  <c:v>3.8</c:v>
                </c:pt>
                <c:pt idx="1">
                  <c:v>4.0999999999999996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4.0999999999999996</c:v>
                </c:pt>
                <c:pt idx="5">
                  <c:v>4.2</c:v>
                </c:pt>
                <c:pt idx="6">
                  <c:v>4</c:v>
                </c:pt>
                <c:pt idx="7">
                  <c:v>4.3</c:v>
                </c:pt>
                <c:pt idx="8">
                  <c:v>4.2</c:v>
                </c:pt>
                <c:pt idx="9">
                  <c:v>4</c:v>
                </c:pt>
                <c:pt idx="10">
                  <c:v>4.5</c:v>
                </c:pt>
                <c:pt idx="11">
                  <c:v>4.5</c:v>
                </c:pt>
                <c:pt idx="12">
                  <c:v>4</c:v>
                </c:pt>
                <c:pt idx="13">
                  <c:v>4.2</c:v>
                </c:pt>
                <c:pt idx="14">
                  <c:v>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B4-4414-8BED-FC9FE8AD0E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735952"/>
        <c:axId val="179736344"/>
      </c:barChart>
      <c:catAx>
        <c:axId val="179735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9736344"/>
        <c:crosses val="autoZero"/>
        <c:auto val="1"/>
        <c:lblAlgn val="ctr"/>
        <c:lblOffset val="100"/>
        <c:noMultiLvlLbl val="0"/>
      </c:catAx>
      <c:valAx>
        <c:axId val="1797363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9735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УЧАЩИХСЯ УЧЕБНО-ВОСПИТАТЕЛЬНЫМ ПРОЦЕССОМ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 учебный год 5 - 11  КЛАССЫ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Лист2!$A$2:$J$2</c:f>
              <c:strCache>
                <c:ptCount val="10"/>
                <c:pt idx="0">
                  <c:v> Я ИДУ В ШКОЛУ С РАДОСТЬЮ</c:v>
                </c:pt>
                <c:pt idx="1">
                  <c:v>В  ШКОЛЕ У МЕНЯ ОБЫЧНО ХОРОШЕЕ НАСТРОЕНИЕ </c:v>
                </c:pt>
                <c:pt idx="2">
                  <c:v>В НАШЕМ КЛАССЕ ХОРОШИЙ КЛАССНЫЙ РУКОВОДИТЕЛЬ</c:v>
                </c:pt>
                <c:pt idx="3">
                  <c:v>К  НАШИМ УЧИТЕЛЯМ  МОЖНО ОБРАТИТЬСЯ ЗА СОВЕТОМ</c:v>
                </c:pt>
                <c:pt idx="4">
                  <c:v>У МЕНЯ ЕСТЬ ЛЮБИМЫЙ УЧИТЕЛЬ</c:v>
                </c:pt>
                <c:pt idx="5">
                  <c:v>В   КЛАССЕ Я МОГУ ВСЕГДА ВЫСКАЗАТЬ СВОЕ МНЕНИЕ</c:v>
                </c:pt>
                <c:pt idx="6">
                  <c:v>Я СЧИТАЮ ,ЧТО В НАШЕЙ ШКОЛЕ СОЗДАНЫ ВСЕ УСЛОВМЯ ДЛЯ РАЗВИТИЯ МОИХ СПОСОБНОСТЕЙ</c:v>
                </c:pt>
                <c:pt idx="7">
                  <c:v>У МЕНЯ ЕСТЬ ЛЮБИМЫЕ ПРЕДМЕТЫ</c:v>
                </c:pt>
                <c:pt idx="8">
                  <c:v>Я СЧИТАЮ . ЧТО ШКОЛА ГОТОВИТ МЕНЯ К САМОСТОЯТЕЛЬНОЙ ЖИЗНИ</c:v>
                </c:pt>
                <c:pt idx="9">
                  <c:v>НА ЛЕТНИХ КАНИКУЛАХ Я СКУЧАЮ ПО ШКОЛЕ</c:v>
                </c:pt>
              </c:strCache>
            </c:strRef>
          </c:cat>
          <c:val>
            <c:numRef>
              <c:f>Лист2!$A$3:$J$3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A2-4E92-8CDB-C14F71B482F5}"/>
            </c:ext>
          </c:extLst>
        </c:ser>
        <c:ser>
          <c:idx val="1"/>
          <c:order val="1"/>
          <c:invertIfNegative val="0"/>
          <c:cat>
            <c:strRef>
              <c:f>Лист2!$A$2:$J$2</c:f>
              <c:strCache>
                <c:ptCount val="10"/>
                <c:pt idx="0">
                  <c:v> Я ИДУ В ШКОЛУ С РАДОСТЬЮ</c:v>
                </c:pt>
                <c:pt idx="1">
                  <c:v>В  ШКОЛЕ У МЕНЯ ОБЫЧНО ХОРОШЕЕ НАСТРОЕНИЕ </c:v>
                </c:pt>
                <c:pt idx="2">
                  <c:v>В НАШЕМ КЛАССЕ ХОРОШИЙ КЛАССНЫЙ РУКОВОДИТЕЛЬ</c:v>
                </c:pt>
                <c:pt idx="3">
                  <c:v>К  НАШИМ УЧИТЕЛЯМ  МОЖНО ОБРАТИТЬСЯ ЗА СОВЕТОМ</c:v>
                </c:pt>
                <c:pt idx="4">
                  <c:v>У МЕНЯ ЕСТЬ ЛЮБИМЫЙ УЧИТЕЛЬ</c:v>
                </c:pt>
                <c:pt idx="5">
                  <c:v>В   КЛАССЕ Я МОГУ ВСЕГДА ВЫСКАЗАТЬ СВОЕ МНЕНИЕ</c:v>
                </c:pt>
                <c:pt idx="6">
                  <c:v>Я СЧИТАЮ ,ЧТО В НАШЕЙ ШКОЛЕ СОЗДАНЫ ВСЕ УСЛОВМЯ ДЛЯ РАЗВИТИЯ МОИХ СПОСОБНОСТЕЙ</c:v>
                </c:pt>
                <c:pt idx="7">
                  <c:v>У МЕНЯ ЕСТЬ ЛЮБИМЫЕ ПРЕДМЕТЫ</c:v>
                </c:pt>
                <c:pt idx="8">
                  <c:v>Я СЧИТАЮ . ЧТО ШКОЛА ГОТОВИТ МЕНЯ К САМОСТОЯТЕЛЬНОЙ ЖИЗНИ</c:v>
                </c:pt>
                <c:pt idx="9">
                  <c:v>НА ЛЕТНИХ КАНИКУЛАХ Я СКУЧАЮ ПО ШКОЛЕ</c:v>
                </c:pt>
              </c:strCache>
            </c:strRef>
          </c:cat>
          <c:val>
            <c:numRef>
              <c:f>Лист2!$A$4:$J$4</c:f>
              <c:numCache>
                <c:formatCode>General</c:formatCode>
                <c:ptCount val="1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9A2-4E92-8CDB-C14F71B482F5}"/>
            </c:ext>
          </c:extLst>
        </c:ser>
        <c:ser>
          <c:idx val="2"/>
          <c:order val="2"/>
          <c:invertIfNegative val="0"/>
          <c:cat>
            <c:strRef>
              <c:f>Лист2!$A$2:$J$2</c:f>
              <c:strCache>
                <c:ptCount val="10"/>
                <c:pt idx="0">
                  <c:v> Я ИДУ В ШКОЛУ С РАДОСТЬЮ</c:v>
                </c:pt>
                <c:pt idx="1">
                  <c:v>В  ШКОЛЕ У МЕНЯ ОБЫЧНО ХОРОШЕЕ НАСТРОЕНИЕ </c:v>
                </c:pt>
                <c:pt idx="2">
                  <c:v>В НАШЕМ КЛАССЕ ХОРОШИЙ КЛАССНЫЙ РУКОВОДИТЕЛЬ</c:v>
                </c:pt>
                <c:pt idx="3">
                  <c:v>К  НАШИМ УЧИТЕЛЯМ  МОЖНО ОБРАТИТЬСЯ ЗА СОВЕТОМ</c:v>
                </c:pt>
                <c:pt idx="4">
                  <c:v>У МЕНЯ ЕСТЬ ЛЮБИМЫЙ УЧИТЕЛЬ</c:v>
                </c:pt>
                <c:pt idx="5">
                  <c:v>В   КЛАССЕ Я МОГУ ВСЕГДА ВЫСКАЗАТЬ СВОЕ МНЕНИЕ</c:v>
                </c:pt>
                <c:pt idx="6">
                  <c:v>Я СЧИТАЮ ,ЧТО В НАШЕЙ ШКОЛЕ СОЗДАНЫ ВСЕ УСЛОВМЯ ДЛЯ РАЗВИТИЯ МОИХ СПОСОБНОСТЕЙ</c:v>
                </c:pt>
                <c:pt idx="7">
                  <c:v>У МЕНЯ ЕСТЬ ЛЮБИМЫЕ ПРЕДМЕТЫ</c:v>
                </c:pt>
                <c:pt idx="8">
                  <c:v>Я СЧИТАЮ . ЧТО ШКОЛА ГОТОВИТ МЕНЯ К САМОСТОЯТЕЛЬНОЙ ЖИЗНИ</c:v>
                </c:pt>
                <c:pt idx="9">
                  <c:v>НА ЛЕТНИХ КАНИКУЛАХ Я СКУЧАЮ ПО ШКОЛЕ</c:v>
                </c:pt>
              </c:strCache>
            </c:strRef>
          </c:cat>
          <c:val>
            <c:numRef>
              <c:f>Лист2!$A$6:$J$6</c:f>
              <c:numCache>
                <c:formatCode>General</c:formatCode>
                <c:ptCount val="10"/>
                <c:pt idx="0">
                  <c:v>3.2</c:v>
                </c:pt>
                <c:pt idx="1">
                  <c:v>3.1</c:v>
                </c:pt>
                <c:pt idx="2">
                  <c:v>3.5</c:v>
                </c:pt>
                <c:pt idx="3">
                  <c:v>3</c:v>
                </c:pt>
                <c:pt idx="4">
                  <c:v>3.2</c:v>
                </c:pt>
                <c:pt idx="5">
                  <c:v>3.1</c:v>
                </c:pt>
                <c:pt idx="6">
                  <c:v>2.8</c:v>
                </c:pt>
                <c:pt idx="7">
                  <c:v>3.3</c:v>
                </c:pt>
                <c:pt idx="8">
                  <c:v>3.2</c:v>
                </c:pt>
                <c:pt idx="9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9A2-4E92-8CDB-C14F71B482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737128"/>
        <c:axId val="179737520"/>
      </c:barChart>
      <c:catAx>
        <c:axId val="179737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9737520"/>
        <c:crosses val="autoZero"/>
        <c:auto val="1"/>
        <c:lblAlgn val="ctr"/>
        <c:lblOffset val="100"/>
        <c:noMultiLvlLbl val="0"/>
      </c:catAx>
      <c:valAx>
        <c:axId val="1797375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9737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08641975308E-2"/>
          <c:y val="0"/>
          <c:w val="0.96604938271604934"/>
          <c:h val="0.846866693837956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Из них полных семей</c:v>
                </c:pt>
                <c:pt idx="1">
                  <c:v>Неполных семей</c:v>
                </c:pt>
                <c:pt idx="2">
                  <c:v>Из них многодетные семьи</c:v>
                </c:pt>
                <c:pt idx="3">
                  <c:v>Из них отцы одиночкиия 4</c:v>
                </c:pt>
                <c:pt idx="4">
                  <c:v>Из них матери одиночки</c:v>
                </c:pt>
                <c:pt idx="5">
                  <c:v>Лицо заменяющее родителей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22</c:v>
                </c:pt>
                <c:pt idx="1">
                  <c:v>9</c:v>
                </c:pt>
                <c:pt idx="2">
                  <c:v>11</c:v>
                </c:pt>
                <c:pt idx="3">
                  <c:v>0</c:v>
                </c:pt>
                <c:pt idx="4">
                  <c:v>9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D3-4B90-894A-AFE0168E2C4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1309832"/>
        <c:axId val="52449344"/>
      </c:barChart>
      <c:catAx>
        <c:axId val="51309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49344"/>
        <c:crosses val="autoZero"/>
        <c:auto val="1"/>
        <c:lblAlgn val="ctr"/>
        <c:lblOffset val="100"/>
        <c:noMultiLvlLbl val="0"/>
      </c:catAx>
      <c:valAx>
        <c:axId val="52449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309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="1"/>
              <a:t>ИНФОРМАЦИЯ ОБ ОЦЕНКЕ РОДИТЕЛЯМИ ПОМОЩИ ОБРАЗОВАТЕЛЬНОГО УЧРЕЖДЕНИЯ В ВОСПИТАНИИ У ИХ ДЕТЕЙ СПОСОБНОСТИ К РЕШЕНИЮ ОСНОВНЫХ ЖИЗНЕННЫХ ПРОБЛЕМ</a:t>
            </a:r>
            <a:endParaRPr lang="ru-RU" sz="140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Лист1!$B$80:$F$80</c:f>
              <c:strCache>
                <c:ptCount val="5"/>
                <c:pt idx="0">
                  <c:v>поверить в свои силы</c:v>
                </c:pt>
                <c:pt idx="1">
                  <c:v>учиться решать жизненные проблемы</c:v>
                </c:pt>
                <c:pt idx="2">
                  <c:v>учиться  преодолевать жизненные  трудности</c:v>
                </c:pt>
                <c:pt idx="3">
                  <c:v>учиться  правильно  общаться со сверстниками</c:v>
                </c:pt>
                <c:pt idx="4">
                  <c:v>учиться  правильно общаться со взрослыми</c:v>
                </c:pt>
              </c:strCache>
            </c:strRef>
          </c:cat>
          <c:val>
            <c:numRef>
              <c:f>Лист1!$B$82:$F$82</c:f>
              <c:numCache>
                <c:formatCode>General</c:formatCode>
                <c:ptCount val="5"/>
                <c:pt idx="0">
                  <c:v>3.2</c:v>
                </c:pt>
                <c:pt idx="1">
                  <c:v>3.2</c:v>
                </c:pt>
                <c:pt idx="2">
                  <c:v>3.2</c:v>
                </c:pt>
                <c:pt idx="3">
                  <c:v>3.4</c:v>
                </c:pt>
                <c:pt idx="4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45-470E-AF80-75AF98848F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738304"/>
        <c:axId val="179738696"/>
      </c:barChart>
      <c:catAx>
        <c:axId val="1797383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79738696"/>
        <c:crosses val="autoZero"/>
        <c:auto val="1"/>
        <c:lblAlgn val="ctr"/>
        <c:lblOffset val="100"/>
        <c:noMultiLvlLbl val="0"/>
      </c:catAx>
      <c:valAx>
        <c:axId val="17973869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79738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Финансовые расходы</a:t>
            </a:r>
            <a:endParaRPr lang="ru-RU" dirty="0"/>
          </a:p>
        </c:rich>
      </c:tx>
      <c:layout>
        <c:manualLayout>
          <c:xMode val="edge"/>
          <c:yMode val="edge"/>
          <c:x val="0.4400346310877806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0573867502673277"/>
          <c:y val="9.8045850278571919E-2"/>
          <c:w val="0.87728601633129188"/>
          <c:h val="0.5208936391561370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Зароботная плата</c:v>
                </c:pt>
                <c:pt idx="1">
                  <c:v>Прочие выплаты</c:v>
                </c:pt>
                <c:pt idx="2">
                  <c:v>Начисление</c:v>
                </c:pt>
                <c:pt idx="3">
                  <c:v>Услуга связи</c:v>
                </c:pt>
                <c:pt idx="4">
                  <c:v>Комунальные услуги</c:v>
                </c:pt>
                <c:pt idx="5">
                  <c:v>Услуга по содержании имущества</c:v>
                </c:pt>
                <c:pt idx="6">
                  <c:v>Прочие услуги</c:v>
                </c:pt>
                <c:pt idx="7">
                  <c:v>Больничный за счет учреждения</c:v>
                </c:pt>
                <c:pt idx="8">
                  <c:v>Прочие расходы</c:v>
                </c:pt>
                <c:pt idx="9">
                  <c:v>Основное средство</c:v>
                </c:pt>
                <c:pt idx="10">
                  <c:v>Материальный запас</c:v>
                </c:pt>
                <c:pt idx="11">
                  <c:v>Прочие материальный запас</c:v>
                </c:pt>
                <c:pt idx="12">
                  <c:v>Расход 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21693923</c:v>
                </c:pt>
                <c:pt idx="1">
                  <c:v>219271</c:v>
                </c:pt>
                <c:pt idx="2">
                  <c:v>6485371</c:v>
                </c:pt>
                <c:pt idx="3">
                  <c:v>271838</c:v>
                </c:pt>
                <c:pt idx="4">
                  <c:v>7323566</c:v>
                </c:pt>
                <c:pt idx="5">
                  <c:v>316060</c:v>
                </c:pt>
                <c:pt idx="6">
                  <c:v>249081</c:v>
                </c:pt>
                <c:pt idx="7">
                  <c:v>6771</c:v>
                </c:pt>
                <c:pt idx="8">
                  <c:v>15415</c:v>
                </c:pt>
                <c:pt idx="9">
                  <c:v>1338380</c:v>
                </c:pt>
                <c:pt idx="10">
                  <c:v>858045</c:v>
                </c:pt>
                <c:pt idx="11">
                  <c:v>215770</c:v>
                </c:pt>
                <c:pt idx="12">
                  <c:v>38777721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7C2-4108-AFD1-E915973001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9739480"/>
        <c:axId val="179739872"/>
      </c:barChart>
      <c:catAx>
        <c:axId val="179739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739872"/>
        <c:crosses val="autoZero"/>
        <c:auto val="1"/>
        <c:lblAlgn val="ctr"/>
        <c:lblOffset val="100"/>
        <c:noMultiLvlLbl val="0"/>
      </c:catAx>
      <c:valAx>
        <c:axId val="179739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739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Приобретение</a:t>
            </a:r>
            <a:r>
              <a:rPr lang="ru-RU" baseline="0" dirty="0" smtClean="0"/>
              <a:t> материальных запасов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Канстовары</c:v>
                </c:pt>
                <c:pt idx="1">
                  <c:v>Горюче - смазочные материалы</c:v>
                </c:pt>
                <c:pt idx="2">
                  <c:v>Медикаменты</c:v>
                </c:pt>
                <c:pt idx="3">
                  <c:v>Продукты питания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">
                  <c:v>60000</c:v>
                </c:pt>
                <c:pt idx="1">
                  <c:v>150000</c:v>
                </c:pt>
                <c:pt idx="2">
                  <c:v>4255</c:v>
                </c:pt>
                <c:pt idx="3">
                  <c:v>431260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63-4C7D-908E-E6E174A0075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Канстовары</c:v>
                </c:pt>
                <c:pt idx="1">
                  <c:v>Горюче - смазочные материалы</c:v>
                </c:pt>
                <c:pt idx="2">
                  <c:v>Медикаменты</c:v>
                </c:pt>
                <c:pt idx="3">
                  <c:v>Продукты питания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463-4C7D-908E-E6E174A0075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Канстовары</c:v>
                </c:pt>
                <c:pt idx="1">
                  <c:v>Горюче - смазочные материалы</c:v>
                </c:pt>
                <c:pt idx="2">
                  <c:v>Медикаменты</c:v>
                </c:pt>
                <c:pt idx="3">
                  <c:v>Продукты питания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463-4C7D-908E-E6E174A007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9393608"/>
        <c:axId val="179394000"/>
      </c:barChart>
      <c:catAx>
        <c:axId val="179393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394000"/>
        <c:crosses val="autoZero"/>
        <c:auto val="1"/>
        <c:lblAlgn val="ctr"/>
        <c:lblOffset val="100"/>
        <c:noMultiLvlLbl val="0"/>
      </c:catAx>
      <c:valAx>
        <c:axId val="179394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9393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от 25 до 30</c:v>
                </c:pt>
                <c:pt idx="1">
                  <c:v>от 30 до 35</c:v>
                </c:pt>
                <c:pt idx="2">
                  <c:v>от 35 до 40</c:v>
                </c:pt>
                <c:pt idx="3">
                  <c:v>от 40 до 45</c:v>
                </c:pt>
                <c:pt idx="4">
                  <c:v>от 45 до 50</c:v>
                </c:pt>
                <c:pt idx="5">
                  <c:v>от 50 до 55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</c:v>
                </c:pt>
                <c:pt idx="1">
                  <c:v>1</c:v>
                </c:pt>
                <c:pt idx="2">
                  <c:v>21</c:v>
                </c:pt>
                <c:pt idx="3">
                  <c:v>28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F7-4AFD-9B62-C6DF812A3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450128"/>
        <c:axId val="52450520"/>
      </c:barChart>
      <c:catAx>
        <c:axId val="52450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50520"/>
        <c:crosses val="autoZero"/>
        <c:auto val="1"/>
        <c:lblAlgn val="ctr"/>
        <c:lblOffset val="100"/>
        <c:noMultiLvlLbl val="0"/>
      </c:catAx>
      <c:valAx>
        <c:axId val="52450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50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8A-4643-8270-D1911F40DF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8A-4643-8270-D1911F40DF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08A-4643-8270-D1911F40DF4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08A-4643-8270-D1911F40DF4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08A-4643-8270-D1911F40DF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Основное среднее</c:v>
                </c:pt>
                <c:pt idx="1">
                  <c:v>Общее среднее</c:v>
                </c:pt>
                <c:pt idx="2">
                  <c:v>Среднее специальное</c:v>
                </c:pt>
                <c:pt idx="3">
                  <c:v>Не законченное высшее</c:v>
                </c:pt>
                <c:pt idx="4">
                  <c:v>Высшее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19</c:v>
                </c:pt>
                <c:pt idx="2">
                  <c:v>19</c:v>
                </c:pt>
                <c:pt idx="3">
                  <c:v>0</c:v>
                </c:pt>
                <c:pt idx="4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7A-4025-B83D-196C0FE59C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Количество учащихся, имеющих отклонение</c:v>
                </c:pt>
                <c:pt idx="1">
                  <c:v>Количество случаев травматизма в школе</c:v>
                </c:pt>
                <c:pt idx="2">
                  <c:v>Количество учащихся состоящих на учете</c:v>
                </c:pt>
                <c:pt idx="3">
                  <c:v>количество учащихся перевеленных на дистанционное обучение</c:v>
                </c:pt>
                <c:pt idx="4">
                  <c:v>Количество учащихся по группам здоровья</c:v>
                </c:pt>
                <c:pt idx="5">
                  <c:v>Начальная ступень</c:v>
                </c:pt>
                <c:pt idx="6">
                  <c:v>1 группа </c:v>
                </c:pt>
                <c:pt idx="7">
                  <c:v>2 группа</c:v>
                </c:pt>
                <c:pt idx="8">
                  <c:v>3-5 группа</c:v>
                </c:pt>
                <c:pt idx="9">
                  <c:v>Средняя ступень</c:v>
                </c:pt>
                <c:pt idx="10">
                  <c:v>1 группа </c:v>
                </c:pt>
                <c:pt idx="11">
                  <c:v>2 группа</c:v>
                </c:pt>
                <c:pt idx="12">
                  <c:v>3-5 группа</c:v>
                </c:pt>
                <c:pt idx="13">
                  <c:v>Старшая ступень</c:v>
                </c:pt>
                <c:pt idx="14">
                  <c:v>1 группа </c:v>
                </c:pt>
                <c:pt idx="15">
                  <c:v>2 группа</c:v>
                </c:pt>
                <c:pt idx="16">
                  <c:v>3-5 группа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6">
                  <c:v>2</c:v>
                </c:pt>
                <c:pt idx="7">
                  <c:v>15</c:v>
                </c:pt>
                <c:pt idx="8">
                  <c:v>2</c:v>
                </c:pt>
                <c:pt idx="10">
                  <c:v>3</c:v>
                </c:pt>
                <c:pt idx="11">
                  <c:v>18</c:v>
                </c:pt>
                <c:pt idx="12">
                  <c:v>2</c:v>
                </c:pt>
                <c:pt idx="14">
                  <c:v>3</c:v>
                </c:pt>
                <c:pt idx="15">
                  <c:v>7</c:v>
                </c:pt>
                <c:pt idx="1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BD-4D08-B9EE-DC929C7982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451696"/>
        <c:axId val="52452088"/>
      </c:barChart>
      <c:catAx>
        <c:axId val="5245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52088"/>
        <c:crosses val="autoZero"/>
        <c:auto val="1"/>
        <c:lblAlgn val="ctr"/>
        <c:lblOffset val="100"/>
        <c:noMultiLvlLbl val="0"/>
      </c:catAx>
      <c:valAx>
        <c:axId val="52452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51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466810391131925E-2"/>
          <c:y val="2.045054958620118E-2"/>
          <c:w val="0.92753317293671622"/>
          <c:h val="0.713577195126467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болезни дней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0</c:v>
                </c:pt>
                <c:pt idx="1">
                  <c:v>37</c:v>
                </c:pt>
                <c:pt idx="2">
                  <c:v>24</c:v>
                </c:pt>
                <c:pt idx="3">
                  <c:v>15</c:v>
                </c:pt>
                <c:pt idx="4">
                  <c:v>7</c:v>
                </c:pt>
                <c:pt idx="5">
                  <c:v>1</c:v>
                </c:pt>
                <c:pt idx="6">
                  <c:v>14</c:v>
                </c:pt>
                <c:pt idx="7">
                  <c:v>11</c:v>
                </c:pt>
                <c:pt idx="8">
                  <c:v>16</c:v>
                </c:pt>
                <c:pt idx="9">
                  <c:v>52</c:v>
                </c:pt>
                <c:pt idx="10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46-4ACC-938A-9941E28B84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болезни уроков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0</c:v>
                </c:pt>
                <c:pt idx="1">
                  <c:v>149</c:v>
                </c:pt>
                <c:pt idx="2">
                  <c:v>101</c:v>
                </c:pt>
                <c:pt idx="3">
                  <c:v>65</c:v>
                </c:pt>
                <c:pt idx="4">
                  <c:v>33</c:v>
                </c:pt>
                <c:pt idx="5">
                  <c:v>5</c:v>
                </c:pt>
                <c:pt idx="6">
                  <c:v>77</c:v>
                </c:pt>
                <c:pt idx="7">
                  <c:v>66</c:v>
                </c:pt>
                <c:pt idx="8">
                  <c:v>98</c:v>
                </c:pt>
                <c:pt idx="9">
                  <c:v>287</c:v>
                </c:pt>
                <c:pt idx="1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046-4ACC-938A-9941E28B84E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уважительной дней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0</c:v>
                </c:pt>
                <c:pt idx="1">
                  <c:v>37</c:v>
                </c:pt>
                <c:pt idx="2">
                  <c:v>24</c:v>
                </c:pt>
                <c:pt idx="3">
                  <c:v>15</c:v>
                </c:pt>
                <c:pt idx="4">
                  <c:v>7</c:v>
                </c:pt>
                <c:pt idx="5">
                  <c:v>1</c:v>
                </c:pt>
                <c:pt idx="6">
                  <c:v>14</c:v>
                </c:pt>
                <c:pt idx="7">
                  <c:v>11</c:v>
                </c:pt>
                <c:pt idx="8">
                  <c:v>16</c:v>
                </c:pt>
                <c:pt idx="9">
                  <c:v>48</c:v>
                </c:pt>
                <c:pt idx="10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046-4ACC-938A-9941E28B84E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Без уважительных дней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Лист1!$E$2:$E$12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046-4ACC-938A-9941E28B84E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Без уважительных уроков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Лист1!$A$2:$A$12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Лист1!$F$2:$F$12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046-4ACC-938A-9941E28B84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452872"/>
        <c:axId val="52453264"/>
      </c:barChart>
      <c:catAx>
        <c:axId val="52452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53264"/>
        <c:crosses val="autoZero"/>
        <c:auto val="1"/>
        <c:lblAlgn val="ctr"/>
        <c:lblOffset val="100"/>
        <c:noMultiLvlLbl val="0"/>
      </c:catAx>
      <c:valAx>
        <c:axId val="52453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52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2154167894256411"/>
          <c:w val="1"/>
          <c:h val="6.8426971114188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4E3-4A23-BF03-226172C44C3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4E3-4A23-BF03-226172C44C3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A3C-42AD-94F7-54A3CF988A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A3C-42AD-94F7-54A3CF988A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Обслуживающий персонал</c:v>
                </c:pt>
                <c:pt idx="1">
                  <c:v>Педагогических работников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E3-4A23-BF03-226172C44C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569-4D0F-8963-13F5EE0FFFA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569-4D0F-8963-13F5EE0FFFA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569-4D0F-8963-13F5EE0FFFA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569-4D0F-8963-13F5EE0FFFA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569-4D0F-8963-13F5EE0FFF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От 20 до 30</c:v>
                </c:pt>
                <c:pt idx="1">
                  <c:v>От 31 до 40</c:v>
                </c:pt>
                <c:pt idx="2">
                  <c:v>От 41 до 50</c:v>
                </c:pt>
                <c:pt idx="3">
                  <c:v>От 51 до 60</c:v>
                </c:pt>
                <c:pt idx="4">
                  <c:v>От 61 до 70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</c:v>
                </c:pt>
                <c:pt idx="1">
                  <c:v>6</c:v>
                </c:pt>
                <c:pt idx="2">
                  <c:v>13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9F-4C5B-80F2-A0D6006BDB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0AA22A-0671-42F9-B3EA-DD028E17AF0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CE688C-DCCE-4011-949A-7D12E093015D}">
      <dgm:prSet phldrT="[Текст]"/>
      <dgm:spPr/>
      <dgm:t>
        <a:bodyPr/>
        <a:lstStyle/>
        <a:p>
          <a:r>
            <a:rPr lang="sah-RU" dirty="0" smtClean="0"/>
            <a:t>Директор</a:t>
          </a:r>
          <a:endParaRPr lang="ru-RU" dirty="0"/>
        </a:p>
      </dgm:t>
    </dgm:pt>
    <dgm:pt modelId="{B3371A76-EB8A-4F05-A48E-3386D289F4D9}" type="parTrans" cxnId="{4FEC78E5-1136-4B37-A49C-91BA563C6B70}">
      <dgm:prSet/>
      <dgm:spPr/>
      <dgm:t>
        <a:bodyPr/>
        <a:lstStyle/>
        <a:p>
          <a:endParaRPr lang="ru-RU"/>
        </a:p>
      </dgm:t>
    </dgm:pt>
    <dgm:pt modelId="{3BB6A67D-DDDB-4713-8177-C18260D07374}" type="sibTrans" cxnId="{4FEC78E5-1136-4B37-A49C-91BA563C6B70}">
      <dgm:prSet/>
      <dgm:spPr/>
      <dgm:t>
        <a:bodyPr/>
        <a:lstStyle/>
        <a:p>
          <a:endParaRPr lang="ru-RU"/>
        </a:p>
      </dgm:t>
    </dgm:pt>
    <dgm:pt modelId="{B1F72009-AA1C-47DF-A5CF-50679AEF44D4}">
      <dgm:prSet phldrT="[Текст]"/>
      <dgm:spPr/>
      <dgm:t>
        <a:bodyPr/>
        <a:lstStyle/>
        <a:p>
          <a:r>
            <a:rPr lang="sah-RU" dirty="0" smtClean="0"/>
            <a:t>Зам. дир. по  УР</a:t>
          </a:r>
          <a:endParaRPr lang="ru-RU" dirty="0"/>
        </a:p>
      </dgm:t>
    </dgm:pt>
    <dgm:pt modelId="{19CFBFDC-CA9B-4C22-AA40-98BCEFC73B92}" type="parTrans" cxnId="{1F0E013B-0374-4B88-A7FD-8711F701C0A0}">
      <dgm:prSet/>
      <dgm:spPr/>
      <dgm:t>
        <a:bodyPr/>
        <a:lstStyle/>
        <a:p>
          <a:endParaRPr lang="ru-RU"/>
        </a:p>
      </dgm:t>
    </dgm:pt>
    <dgm:pt modelId="{39912821-715B-4689-A2AC-E87879187231}" type="sibTrans" cxnId="{1F0E013B-0374-4B88-A7FD-8711F701C0A0}">
      <dgm:prSet/>
      <dgm:spPr/>
      <dgm:t>
        <a:bodyPr/>
        <a:lstStyle/>
        <a:p>
          <a:endParaRPr lang="ru-RU"/>
        </a:p>
      </dgm:t>
    </dgm:pt>
    <dgm:pt modelId="{7A293BF3-F22A-4A70-A3D2-3A3C5E38C7FD}">
      <dgm:prSet phldrT="[Текст]"/>
      <dgm:spPr/>
      <dgm:t>
        <a:bodyPr/>
        <a:lstStyle/>
        <a:p>
          <a:r>
            <a:rPr lang="sah-RU" dirty="0" smtClean="0"/>
            <a:t>ученики</a:t>
          </a:r>
          <a:endParaRPr lang="ru-RU" dirty="0"/>
        </a:p>
      </dgm:t>
    </dgm:pt>
    <dgm:pt modelId="{F3D0D6C4-B233-4E0F-9E9E-7A4D2E0B7C52}" type="parTrans" cxnId="{489DD98C-A08A-4782-8011-654340159762}">
      <dgm:prSet/>
      <dgm:spPr/>
      <dgm:t>
        <a:bodyPr/>
        <a:lstStyle/>
        <a:p>
          <a:endParaRPr lang="ru-RU"/>
        </a:p>
      </dgm:t>
    </dgm:pt>
    <dgm:pt modelId="{BB3F17EC-903E-4E86-A8BF-1A092F2B03EE}" type="sibTrans" cxnId="{489DD98C-A08A-4782-8011-654340159762}">
      <dgm:prSet/>
      <dgm:spPr/>
      <dgm:t>
        <a:bodyPr/>
        <a:lstStyle/>
        <a:p>
          <a:endParaRPr lang="ru-RU"/>
        </a:p>
      </dgm:t>
    </dgm:pt>
    <dgm:pt modelId="{44C7D295-DEBE-4E22-8772-5A3D24B9B529}">
      <dgm:prSet phldrT="[Текст]"/>
      <dgm:spPr/>
      <dgm:t>
        <a:bodyPr/>
        <a:lstStyle/>
        <a:p>
          <a:r>
            <a:rPr lang="sah-RU" dirty="0" smtClean="0"/>
            <a:t>Зам. дир. по  ВР</a:t>
          </a:r>
          <a:endParaRPr lang="ru-RU" dirty="0"/>
        </a:p>
      </dgm:t>
    </dgm:pt>
    <dgm:pt modelId="{1B010A0B-A205-4DD7-AA71-96E5C65CAB35}" type="parTrans" cxnId="{7227F82F-52F4-4D15-B9D5-71720948FD0A}">
      <dgm:prSet/>
      <dgm:spPr/>
      <dgm:t>
        <a:bodyPr/>
        <a:lstStyle/>
        <a:p>
          <a:endParaRPr lang="ru-RU"/>
        </a:p>
      </dgm:t>
    </dgm:pt>
    <dgm:pt modelId="{84306292-C700-4DC8-8B5D-ED79D95E0463}" type="sibTrans" cxnId="{7227F82F-52F4-4D15-B9D5-71720948FD0A}">
      <dgm:prSet/>
      <dgm:spPr/>
      <dgm:t>
        <a:bodyPr/>
        <a:lstStyle/>
        <a:p>
          <a:endParaRPr lang="ru-RU"/>
        </a:p>
      </dgm:t>
    </dgm:pt>
    <dgm:pt modelId="{C9C7AA57-6B7B-466D-AD16-57409853CC89}">
      <dgm:prSet phldrT="[Текст]"/>
      <dgm:spPr/>
      <dgm:t>
        <a:bodyPr/>
        <a:lstStyle/>
        <a:p>
          <a:r>
            <a:rPr lang="ru-RU" dirty="0" smtClean="0"/>
            <a:t>З</a:t>
          </a:r>
          <a:r>
            <a:rPr lang="sah-RU" dirty="0" smtClean="0"/>
            <a:t>авхоз </a:t>
          </a:r>
          <a:endParaRPr lang="ru-RU" dirty="0"/>
        </a:p>
      </dgm:t>
    </dgm:pt>
    <dgm:pt modelId="{D0FC9CBD-E788-45D1-A88A-FAB97A83C76E}" type="parTrans" cxnId="{EEA44310-48C7-4A35-9EFD-857959E955E2}">
      <dgm:prSet/>
      <dgm:spPr/>
      <dgm:t>
        <a:bodyPr/>
        <a:lstStyle/>
        <a:p>
          <a:endParaRPr lang="ru-RU"/>
        </a:p>
      </dgm:t>
    </dgm:pt>
    <dgm:pt modelId="{C0574F20-A709-4949-88DB-527068605E81}" type="sibTrans" cxnId="{EEA44310-48C7-4A35-9EFD-857959E955E2}">
      <dgm:prSet/>
      <dgm:spPr/>
      <dgm:t>
        <a:bodyPr/>
        <a:lstStyle/>
        <a:p>
          <a:endParaRPr lang="ru-RU"/>
        </a:p>
      </dgm:t>
    </dgm:pt>
    <dgm:pt modelId="{DE17DC75-C265-468D-8CBF-B6728BFBF009}">
      <dgm:prSet phldrT="[Текст]"/>
      <dgm:spPr/>
      <dgm:t>
        <a:bodyPr/>
        <a:lstStyle/>
        <a:p>
          <a:r>
            <a:rPr lang="sah-RU" dirty="0" smtClean="0"/>
            <a:t>учителя</a:t>
          </a:r>
          <a:endParaRPr lang="ru-RU" dirty="0"/>
        </a:p>
      </dgm:t>
    </dgm:pt>
    <dgm:pt modelId="{D198AF46-5F54-4150-94FF-42AE14D1EE4C}" type="parTrans" cxnId="{AD229DF3-8779-4064-944D-1347436B87C9}">
      <dgm:prSet/>
      <dgm:spPr/>
      <dgm:t>
        <a:bodyPr/>
        <a:lstStyle/>
        <a:p>
          <a:endParaRPr lang="ru-RU"/>
        </a:p>
      </dgm:t>
    </dgm:pt>
    <dgm:pt modelId="{E5DB99B3-AA6C-4270-81D0-B9B798FD92A8}" type="sibTrans" cxnId="{AD229DF3-8779-4064-944D-1347436B87C9}">
      <dgm:prSet/>
      <dgm:spPr/>
      <dgm:t>
        <a:bodyPr/>
        <a:lstStyle/>
        <a:p>
          <a:endParaRPr lang="ru-RU"/>
        </a:p>
      </dgm:t>
    </dgm:pt>
    <dgm:pt modelId="{FBA2D233-3663-4D7E-B052-9D6F0481A477}">
      <dgm:prSet phldrT="[Текст]"/>
      <dgm:spPr/>
      <dgm:t>
        <a:bodyPr/>
        <a:lstStyle/>
        <a:p>
          <a:r>
            <a:rPr lang="sah-RU" dirty="0" smtClean="0"/>
            <a:t>техперсонал</a:t>
          </a:r>
          <a:endParaRPr lang="ru-RU" dirty="0"/>
        </a:p>
      </dgm:t>
    </dgm:pt>
    <dgm:pt modelId="{534F0950-C31F-4CCF-BBD1-C610B5A32DC4}" type="parTrans" cxnId="{BB92BF00-4986-462C-ADCC-198FB7B89436}">
      <dgm:prSet/>
      <dgm:spPr/>
      <dgm:t>
        <a:bodyPr/>
        <a:lstStyle/>
        <a:p>
          <a:endParaRPr lang="ru-RU"/>
        </a:p>
      </dgm:t>
    </dgm:pt>
    <dgm:pt modelId="{6525B935-AFFF-452A-BA62-9BCB6150D3C2}" type="sibTrans" cxnId="{BB92BF00-4986-462C-ADCC-198FB7B89436}">
      <dgm:prSet/>
      <dgm:spPr/>
      <dgm:t>
        <a:bodyPr/>
        <a:lstStyle/>
        <a:p>
          <a:endParaRPr lang="ru-RU"/>
        </a:p>
      </dgm:t>
    </dgm:pt>
    <dgm:pt modelId="{92BB5A3B-467F-4CAB-9CB3-7A12F54BB38D}">
      <dgm:prSet phldrT="[Текст]"/>
      <dgm:spPr/>
      <dgm:t>
        <a:bodyPr/>
        <a:lstStyle/>
        <a:p>
          <a:r>
            <a:rPr lang="ru-RU" dirty="0" smtClean="0"/>
            <a:t>Т</a:t>
          </a:r>
          <a:r>
            <a:rPr lang="sah-RU" dirty="0" smtClean="0"/>
            <a:t>ехнический специалист ИКТ</a:t>
          </a:r>
          <a:endParaRPr lang="ru-RU" dirty="0"/>
        </a:p>
      </dgm:t>
    </dgm:pt>
    <dgm:pt modelId="{D228BAE7-C040-4536-92DF-7763CCDEDDA4}" type="parTrans" cxnId="{C4210C87-1525-48AA-BE93-D0BC6399BDC8}">
      <dgm:prSet/>
      <dgm:spPr/>
      <dgm:t>
        <a:bodyPr/>
        <a:lstStyle/>
        <a:p>
          <a:endParaRPr lang="ru-RU"/>
        </a:p>
      </dgm:t>
    </dgm:pt>
    <dgm:pt modelId="{9BDCB1A7-D0F1-41E2-A1FC-E6136C159421}" type="sibTrans" cxnId="{C4210C87-1525-48AA-BE93-D0BC6399BDC8}">
      <dgm:prSet/>
      <dgm:spPr/>
      <dgm:t>
        <a:bodyPr/>
        <a:lstStyle/>
        <a:p>
          <a:endParaRPr lang="ru-RU"/>
        </a:p>
      </dgm:t>
    </dgm:pt>
    <dgm:pt modelId="{F74EC7B2-799F-421E-BD28-5A284D23DA3C}" type="pres">
      <dgm:prSet presAssocID="{AE0AA22A-0671-42F9-B3EA-DD028E17AF0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444174-D4D7-4A77-8622-3E90B86A0DF3}" type="pres">
      <dgm:prSet presAssocID="{43CE688C-DCCE-4011-949A-7D12E093015D}" presName="hierRoot1" presStyleCnt="0"/>
      <dgm:spPr/>
    </dgm:pt>
    <dgm:pt modelId="{9AF7B863-054A-46CC-9BE3-ABD78AC4DAF3}" type="pres">
      <dgm:prSet presAssocID="{43CE688C-DCCE-4011-949A-7D12E093015D}" presName="composite" presStyleCnt="0"/>
      <dgm:spPr/>
    </dgm:pt>
    <dgm:pt modelId="{5B2BB4BA-B75E-488C-B81A-DF2C16E0A486}" type="pres">
      <dgm:prSet presAssocID="{43CE688C-DCCE-4011-949A-7D12E093015D}" presName="background" presStyleLbl="node0" presStyleIdx="0" presStyleCnt="1"/>
      <dgm:spPr/>
    </dgm:pt>
    <dgm:pt modelId="{4E616107-383C-426E-8B20-89761AEDD0F7}" type="pres">
      <dgm:prSet presAssocID="{43CE688C-DCCE-4011-949A-7D12E093015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E6312E-EBFA-48CF-9FC1-8D0BD84C2130}" type="pres">
      <dgm:prSet presAssocID="{43CE688C-DCCE-4011-949A-7D12E093015D}" presName="hierChild2" presStyleCnt="0"/>
      <dgm:spPr/>
    </dgm:pt>
    <dgm:pt modelId="{FB1CEB68-81C3-4F62-9170-64B6C945CEC7}" type="pres">
      <dgm:prSet presAssocID="{D228BAE7-C040-4536-92DF-7763CCDEDDA4}" presName="Name10" presStyleLbl="parChTrans1D2" presStyleIdx="0" presStyleCnt="4"/>
      <dgm:spPr/>
      <dgm:t>
        <a:bodyPr/>
        <a:lstStyle/>
        <a:p>
          <a:endParaRPr lang="ru-RU"/>
        </a:p>
      </dgm:t>
    </dgm:pt>
    <dgm:pt modelId="{3CBD6107-3AFA-4100-85AF-0967A3A8BF7A}" type="pres">
      <dgm:prSet presAssocID="{92BB5A3B-467F-4CAB-9CB3-7A12F54BB38D}" presName="hierRoot2" presStyleCnt="0"/>
      <dgm:spPr/>
    </dgm:pt>
    <dgm:pt modelId="{EAFB9382-3316-4BBA-B790-209DCC14F083}" type="pres">
      <dgm:prSet presAssocID="{92BB5A3B-467F-4CAB-9CB3-7A12F54BB38D}" presName="composite2" presStyleCnt="0"/>
      <dgm:spPr/>
    </dgm:pt>
    <dgm:pt modelId="{115E50B4-A176-4010-838F-872127310BBE}" type="pres">
      <dgm:prSet presAssocID="{92BB5A3B-467F-4CAB-9CB3-7A12F54BB38D}" presName="background2" presStyleLbl="node2" presStyleIdx="0" presStyleCnt="4"/>
      <dgm:spPr/>
    </dgm:pt>
    <dgm:pt modelId="{1A90D012-306A-4924-A29F-9FCDE40073EB}" type="pres">
      <dgm:prSet presAssocID="{92BB5A3B-467F-4CAB-9CB3-7A12F54BB38D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1C620A-85A7-4DD5-8E00-C273D06854DA}" type="pres">
      <dgm:prSet presAssocID="{92BB5A3B-467F-4CAB-9CB3-7A12F54BB38D}" presName="hierChild3" presStyleCnt="0"/>
      <dgm:spPr/>
    </dgm:pt>
    <dgm:pt modelId="{F0872F01-8DDC-4CE1-BD6B-B5522417A960}" type="pres">
      <dgm:prSet presAssocID="{19CFBFDC-CA9B-4C22-AA40-98BCEFC73B92}" presName="Name10" presStyleLbl="parChTrans1D2" presStyleIdx="1" presStyleCnt="4"/>
      <dgm:spPr/>
      <dgm:t>
        <a:bodyPr/>
        <a:lstStyle/>
        <a:p>
          <a:endParaRPr lang="ru-RU"/>
        </a:p>
      </dgm:t>
    </dgm:pt>
    <dgm:pt modelId="{B237B669-BA8C-434E-92F3-96C7239E7946}" type="pres">
      <dgm:prSet presAssocID="{B1F72009-AA1C-47DF-A5CF-50679AEF44D4}" presName="hierRoot2" presStyleCnt="0"/>
      <dgm:spPr/>
    </dgm:pt>
    <dgm:pt modelId="{A23D7907-5C3F-43EA-9310-F9E30F7F2C0F}" type="pres">
      <dgm:prSet presAssocID="{B1F72009-AA1C-47DF-A5CF-50679AEF44D4}" presName="composite2" presStyleCnt="0"/>
      <dgm:spPr/>
    </dgm:pt>
    <dgm:pt modelId="{8B1EE0DC-3BF9-4148-8EF0-A15A7BCEC0EB}" type="pres">
      <dgm:prSet presAssocID="{B1F72009-AA1C-47DF-A5CF-50679AEF44D4}" presName="background2" presStyleLbl="node2" presStyleIdx="1" presStyleCnt="4"/>
      <dgm:spPr/>
    </dgm:pt>
    <dgm:pt modelId="{F30FC670-66DC-401C-B915-6A45D6C4EEF0}" type="pres">
      <dgm:prSet presAssocID="{B1F72009-AA1C-47DF-A5CF-50679AEF44D4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8E6CCA-4BF4-498C-BB32-6126EC9B4FA3}" type="pres">
      <dgm:prSet presAssocID="{B1F72009-AA1C-47DF-A5CF-50679AEF44D4}" presName="hierChild3" presStyleCnt="0"/>
      <dgm:spPr/>
    </dgm:pt>
    <dgm:pt modelId="{F2ECCBCE-5680-45E0-BFCD-B2E5DED1F9A7}" type="pres">
      <dgm:prSet presAssocID="{F3D0D6C4-B233-4E0F-9E9E-7A4D2E0B7C52}" presName="Name17" presStyleLbl="parChTrans1D3" presStyleIdx="0" presStyleCnt="3"/>
      <dgm:spPr/>
      <dgm:t>
        <a:bodyPr/>
        <a:lstStyle/>
        <a:p>
          <a:endParaRPr lang="ru-RU"/>
        </a:p>
      </dgm:t>
    </dgm:pt>
    <dgm:pt modelId="{C0F31F4B-F2B7-40DA-94BA-87E7CF87A468}" type="pres">
      <dgm:prSet presAssocID="{7A293BF3-F22A-4A70-A3D2-3A3C5E38C7FD}" presName="hierRoot3" presStyleCnt="0"/>
      <dgm:spPr/>
    </dgm:pt>
    <dgm:pt modelId="{BB549DE5-502C-4735-AEFC-0357774DE22D}" type="pres">
      <dgm:prSet presAssocID="{7A293BF3-F22A-4A70-A3D2-3A3C5E38C7FD}" presName="composite3" presStyleCnt="0"/>
      <dgm:spPr/>
    </dgm:pt>
    <dgm:pt modelId="{8C244B4F-6F55-48A6-9D4E-EFF7BC8B246B}" type="pres">
      <dgm:prSet presAssocID="{7A293BF3-F22A-4A70-A3D2-3A3C5E38C7FD}" presName="background3" presStyleLbl="node3" presStyleIdx="0" presStyleCnt="3"/>
      <dgm:spPr/>
    </dgm:pt>
    <dgm:pt modelId="{96C44E33-D5AA-4724-91CC-C8996D3462AE}" type="pres">
      <dgm:prSet presAssocID="{7A293BF3-F22A-4A70-A3D2-3A3C5E38C7FD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B2B21B-5C21-4D4B-B583-E8FDBAD01CB1}" type="pres">
      <dgm:prSet presAssocID="{7A293BF3-F22A-4A70-A3D2-3A3C5E38C7FD}" presName="hierChild4" presStyleCnt="0"/>
      <dgm:spPr/>
    </dgm:pt>
    <dgm:pt modelId="{E83FEF51-5B5F-4F29-9BAD-D779BD913270}" type="pres">
      <dgm:prSet presAssocID="{1B010A0B-A205-4DD7-AA71-96E5C65CAB35}" presName="Name10" presStyleLbl="parChTrans1D2" presStyleIdx="2" presStyleCnt="4"/>
      <dgm:spPr/>
      <dgm:t>
        <a:bodyPr/>
        <a:lstStyle/>
        <a:p>
          <a:endParaRPr lang="ru-RU"/>
        </a:p>
      </dgm:t>
    </dgm:pt>
    <dgm:pt modelId="{516E7CB0-9D76-417B-9049-B1FD88CA44B8}" type="pres">
      <dgm:prSet presAssocID="{44C7D295-DEBE-4E22-8772-5A3D24B9B529}" presName="hierRoot2" presStyleCnt="0"/>
      <dgm:spPr/>
    </dgm:pt>
    <dgm:pt modelId="{C008AB7B-1CFF-46B7-AF59-B777B5FBBD38}" type="pres">
      <dgm:prSet presAssocID="{44C7D295-DEBE-4E22-8772-5A3D24B9B529}" presName="composite2" presStyleCnt="0"/>
      <dgm:spPr/>
    </dgm:pt>
    <dgm:pt modelId="{07EB7329-829F-427F-8F1F-9641B28ECD03}" type="pres">
      <dgm:prSet presAssocID="{44C7D295-DEBE-4E22-8772-5A3D24B9B529}" presName="background2" presStyleLbl="node2" presStyleIdx="2" presStyleCnt="4"/>
      <dgm:spPr/>
    </dgm:pt>
    <dgm:pt modelId="{05A6EFB6-36AF-4F6C-8A56-5B0885C1F661}" type="pres">
      <dgm:prSet presAssocID="{44C7D295-DEBE-4E22-8772-5A3D24B9B529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CFC013-B10A-41C4-94BE-6C9F1CEDE68E}" type="pres">
      <dgm:prSet presAssocID="{44C7D295-DEBE-4E22-8772-5A3D24B9B529}" presName="hierChild3" presStyleCnt="0"/>
      <dgm:spPr/>
    </dgm:pt>
    <dgm:pt modelId="{7C830406-7320-4DCC-8208-28F14A8F8F27}" type="pres">
      <dgm:prSet presAssocID="{D198AF46-5F54-4150-94FF-42AE14D1EE4C}" presName="Name17" presStyleLbl="parChTrans1D3" presStyleIdx="1" presStyleCnt="3"/>
      <dgm:spPr/>
      <dgm:t>
        <a:bodyPr/>
        <a:lstStyle/>
        <a:p>
          <a:endParaRPr lang="ru-RU"/>
        </a:p>
      </dgm:t>
    </dgm:pt>
    <dgm:pt modelId="{4660079B-9C94-41E6-ABB6-9694721A7C98}" type="pres">
      <dgm:prSet presAssocID="{DE17DC75-C265-468D-8CBF-B6728BFBF009}" presName="hierRoot3" presStyleCnt="0"/>
      <dgm:spPr/>
    </dgm:pt>
    <dgm:pt modelId="{D63027AB-F91A-4B8A-9C03-C39EE22826E1}" type="pres">
      <dgm:prSet presAssocID="{DE17DC75-C265-468D-8CBF-B6728BFBF009}" presName="composite3" presStyleCnt="0"/>
      <dgm:spPr/>
    </dgm:pt>
    <dgm:pt modelId="{12BDE159-25C4-4895-B1C7-DE874485B54C}" type="pres">
      <dgm:prSet presAssocID="{DE17DC75-C265-468D-8CBF-B6728BFBF009}" presName="background3" presStyleLbl="node3" presStyleIdx="1" presStyleCnt="3"/>
      <dgm:spPr/>
    </dgm:pt>
    <dgm:pt modelId="{56B0858D-47CE-4CEE-ABAF-75B65ECC3682}" type="pres">
      <dgm:prSet presAssocID="{DE17DC75-C265-468D-8CBF-B6728BFBF009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CF08E0-8A72-4C38-803E-9840C2A9039F}" type="pres">
      <dgm:prSet presAssocID="{DE17DC75-C265-468D-8CBF-B6728BFBF009}" presName="hierChild4" presStyleCnt="0"/>
      <dgm:spPr/>
    </dgm:pt>
    <dgm:pt modelId="{E574CCD4-929D-4594-99B1-E81D9C2E148E}" type="pres">
      <dgm:prSet presAssocID="{D0FC9CBD-E788-45D1-A88A-FAB97A83C76E}" presName="Name10" presStyleLbl="parChTrans1D2" presStyleIdx="3" presStyleCnt="4"/>
      <dgm:spPr/>
      <dgm:t>
        <a:bodyPr/>
        <a:lstStyle/>
        <a:p>
          <a:endParaRPr lang="ru-RU"/>
        </a:p>
      </dgm:t>
    </dgm:pt>
    <dgm:pt modelId="{CED5944F-DC0C-489F-B49A-3744775BB001}" type="pres">
      <dgm:prSet presAssocID="{C9C7AA57-6B7B-466D-AD16-57409853CC89}" presName="hierRoot2" presStyleCnt="0"/>
      <dgm:spPr/>
    </dgm:pt>
    <dgm:pt modelId="{08882614-2A0D-4370-9061-4372A26A35EC}" type="pres">
      <dgm:prSet presAssocID="{C9C7AA57-6B7B-466D-AD16-57409853CC89}" presName="composite2" presStyleCnt="0"/>
      <dgm:spPr/>
    </dgm:pt>
    <dgm:pt modelId="{26451637-8228-4FC1-BD95-7623F7AC2E3F}" type="pres">
      <dgm:prSet presAssocID="{C9C7AA57-6B7B-466D-AD16-57409853CC89}" presName="background2" presStyleLbl="node2" presStyleIdx="3" presStyleCnt="4"/>
      <dgm:spPr/>
    </dgm:pt>
    <dgm:pt modelId="{20A83AFA-A633-4B59-9772-80C8C37F282A}" type="pres">
      <dgm:prSet presAssocID="{C9C7AA57-6B7B-466D-AD16-57409853CC89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8B74FA-84DC-4C3D-A431-6166855BBD13}" type="pres">
      <dgm:prSet presAssocID="{C9C7AA57-6B7B-466D-AD16-57409853CC89}" presName="hierChild3" presStyleCnt="0"/>
      <dgm:spPr/>
    </dgm:pt>
    <dgm:pt modelId="{1D830779-BDC6-4AC3-9A22-DF9D64375855}" type="pres">
      <dgm:prSet presAssocID="{534F0950-C31F-4CCF-BBD1-C610B5A32DC4}" presName="Name17" presStyleLbl="parChTrans1D3" presStyleIdx="2" presStyleCnt="3"/>
      <dgm:spPr/>
      <dgm:t>
        <a:bodyPr/>
        <a:lstStyle/>
        <a:p>
          <a:endParaRPr lang="ru-RU"/>
        </a:p>
      </dgm:t>
    </dgm:pt>
    <dgm:pt modelId="{F6890947-46DB-4A39-9762-A2FF65907C77}" type="pres">
      <dgm:prSet presAssocID="{FBA2D233-3663-4D7E-B052-9D6F0481A477}" presName="hierRoot3" presStyleCnt="0"/>
      <dgm:spPr/>
    </dgm:pt>
    <dgm:pt modelId="{D1BC6365-A188-4680-8740-A72ACB1C73A3}" type="pres">
      <dgm:prSet presAssocID="{FBA2D233-3663-4D7E-B052-9D6F0481A477}" presName="composite3" presStyleCnt="0"/>
      <dgm:spPr/>
    </dgm:pt>
    <dgm:pt modelId="{F33B2707-6CB3-4BC1-995B-8B9B8651CA65}" type="pres">
      <dgm:prSet presAssocID="{FBA2D233-3663-4D7E-B052-9D6F0481A477}" presName="background3" presStyleLbl="node3" presStyleIdx="2" presStyleCnt="3"/>
      <dgm:spPr/>
    </dgm:pt>
    <dgm:pt modelId="{DA117F3A-4362-4B8F-9202-547F62C9E120}" type="pres">
      <dgm:prSet presAssocID="{FBA2D233-3663-4D7E-B052-9D6F0481A477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2154BA-9FC8-4474-9419-21F6F159CCE8}" type="pres">
      <dgm:prSet presAssocID="{FBA2D233-3663-4D7E-B052-9D6F0481A477}" presName="hierChild4" presStyleCnt="0"/>
      <dgm:spPr/>
    </dgm:pt>
  </dgm:ptLst>
  <dgm:cxnLst>
    <dgm:cxn modelId="{EEA44310-48C7-4A35-9EFD-857959E955E2}" srcId="{43CE688C-DCCE-4011-949A-7D12E093015D}" destId="{C9C7AA57-6B7B-466D-AD16-57409853CC89}" srcOrd="3" destOrd="0" parTransId="{D0FC9CBD-E788-45D1-A88A-FAB97A83C76E}" sibTransId="{C0574F20-A709-4949-88DB-527068605E81}"/>
    <dgm:cxn modelId="{F92F769F-F9F1-4898-9A36-3AEF4FB1D07F}" type="presOf" srcId="{534F0950-C31F-4CCF-BBD1-C610B5A32DC4}" destId="{1D830779-BDC6-4AC3-9A22-DF9D64375855}" srcOrd="0" destOrd="0" presId="urn:microsoft.com/office/officeart/2005/8/layout/hierarchy1"/>
    <dgm:cxn modelId="{E926C52E-6793-4759-8616-7E8D8EC6F20B}" type="presOf" srcId="{43CE688C-DCCE-4011-949A-7D12E093015D}" destId="{4E616107-383C-426E-8B20-89761AEDD0F7}" srcOrd="0" destOrd="0" presId="urn:microsoft.com/office/officeart/2005/8/layout/hierarchy1"/>
    <dgm:cxn modelId="{C575CACA-44D0-4CAD-B602-B61087D2469C}" type="presOf" srcId="{D228BAE7-C040-4536-92DF-7763CCDEDDA4}" destId="{FB1CEB68-81C3-4F62-9170-64B6C945CEC7}" srcOrd="0" destOrd="0" presId="urn:microsoft.com/office/officeart/2005/8/layout/hierarchy1"/>
    <dgm:cxn modelId="{F4FE3CC3-1C2D-473D-B7DB-8345216FCA25}" type="presOf" srcId="{92BB5A3B-467F-4CAB-9CB3-7A12F54BB38D}" destId="{1A90D012-306A-4924-A29F-9FCDE40073EB}" srcOrd="0" destOrd="0" presId="urn:microsoft.com/office/officeart/2005/8/layout/hierarchy1"/>
    <dgm:cxn modelId="{B493C091-5117-4883-BDAF-24A36471B426}" type="presOf" srcId="{7A293BF3-F22A-4A70-A3D2-3A3C5E38C7FD}" destId="{96C44E33-D5AA-4724-91CC-C8996D3462AE}" srcOrd="0" destOrd="0" presId="urn:microsoft.com/office/officeart/2005/8/layout/hierarchy1"/>
    <dgm:cxn modelId="{12F4AA3C-338E-44AB-86D0-6A4B241C9670}" type="presOf" srcId="{F3D0D6C4-B233-4E0F-9E9E-7A4D2E0B7C52}" destId="{F2ECCBCE-5680-45E0-BFCD-B2E5DED1F9A7}" srcOrd="0" destOrd="0" presId="urn:microsoft.com/office/officeart/2005/8/layout/hierarchy1"/>
    <dgm:cxn modelId="{883E0232-C398-42E2-A3C8-D6D3F43FB8C7}" type="presOf" srcId="{FBA2D233-3663-4D7E-B052-9D6F0481A477}" destId="{DA117F3A-4362-4B8F-9202-547F62C9E120}" srcOrd="0" destOrd="0" presId="urn:microsoft.com/office/officeart/2005/8/layout/hierarchy1"/>
    <dgm:cxn modelId="{43356DF1-7C31-47F1-A494-13EB7C68059B}" type="presOf" srcId="{D198AF46-5F54-4150-94FF-42AE14D1EE4C}" destId="{7C830406-7320-4DCC-8208-28F14A8F8F27}" srcOrd="0" destOrd="0" presId="urn:microsoft.com/office/officeart/2005/8/layout/hierarchy1"/>
    <dgm:cxn modelId="{93CD0D7D-C768-43D9-85C0-3F71323B058C}" type="presOf" srcId="{AE0AA22A-0671-42F9-B3EA-DD028E17AF0D}" destId="{F74EC7B2-799F-421E-BD28-5A284D23DA3C}" srcOrd="0" destOrd="0" presId="urn:microsoft.com/office/officeart/2005/8/layout/hierarchy1"/>
    <dgm:cxn modelId="{5A67723B-9D29-4603-9AAC-0F0BA473616D}" type="presOf" srcId="{B1F72009-AA1C-47DF-A5CF-50679AEF44D4}" destId="{F30FC670-66DC-401C-B915-6A45D6C4EEF0}" srcOrd="0" destOrd="0" presId="urn:microsoft.com/office/officeart/2005/8/layout/hierarchy1"/>
    <dgm:cxn modelId="{489DD98C-A08A-4782-8011-654340159762}" srcId="{B1F72009-AA1C-47DF-A5CF-50679AEF44D4}" destId="{7A293BF3-F22A-4A70-A3D2-3A3C5E38C7FD}" srcOrd="0" destOrd="0" parTransId="{F3D0D6C4-B233-4E0F-9E9E-7A4D2E0B7C52}" sibTransId="{BB3F17EC-903E-4E86-A8BF-1A092F2B03EE}"/>
    <dgm:cxn modelId="{4FEC78E5-1136-4B37-A49C-91BA563C6B70}" srcId="{AE0AA22A-0671-42F9-B3EA-DD028E17AF0D}" destId="{43CE688C-DCCE-4011-949A-7D12E093015D}" srcOrd="0" destOrd="0" parTransId="{B3371A76-EB8A-4F05-A48E-3386D289F4D9}" sibTransId="{3BB6A67D-DDDB-4713-8177-C18260D07374}"/>
    <dgm:cxn modelId="{1F0E013B-0374-4B88-A7FD-8711F701C0A0}" srcId="{43CE688C-DCCE-4011-949A-7D12E093015D}" destId="{B1F72009-AA1C-47DF-A5CF-50679AEF44D4}" srcOrd="1" destOrd="0" parTransId="{19CFBFDC-CA9B-4C22-AA40-98BCEFC73B92}" sibTransId="{39912821-715B-4689-A2AC-E87879187231}"/>
    <dgm:cxn modelId="{3B8FDEAE-FD85-4A0E-A54C-0C6D28981C94}" type="presOf" srcId="{1B010A0B-A205-4DD7-AA71-96E5C65CAB35}" destId="{E83FEF51-5B5F-4F29-9BAD-D779BD913270}" srcOrd="0" destOrd="0" presId="urn:microsoft.com/office/officeart/2005/8/layout/hierarchy1"/>
    <dgm:cxn modelId="{AD229DF3-8779-4064-944D-1347436B87C9}" srcId="{44C7D295-DEBE-4E22-8772-5A3D24B9B529}" destId="{DE17DC75-C265-468D-8CBF-B6728BFBF009}" srcOrd="0" destOrd="0" parTransId="{D198AF46-5F54-4150-94FF-42AE14D1EE4C}" sibTransId="{E5DB99B3-AA6C-4270-81D0-B9B798FD92A8}"/>
    <dgm:cxn modelId="{DF5CF215-9FF3-47EE-B2B8-7B7DF92E30FA}" type="presOf" srcId="{DE17DC75-C265-468D-8CBF-B6728BFBF009}" destId="{56B0858D-47CE-4CEE-ABAF-75B65ECC3682}" srcOrd="0" destOrd="0" presId="urn:microsoft.com/office/officeart/2005/8/layout/hierarchy1"/>
    <dgm:cxn modelId="{C4210C87-1525-48AA-BE93-D0BC6399BDC8}" srcId="{43CE688C-DCCE-4011-949A-7D12E093015D}" destId="{92BB5A3B-467F-4CAB-9CB3-7A12F54BB38D}" srcOrd="0" destOrd="0" parTransId="{D228BAE7-C040-4536-92DF-7763CCDEDDA4}" sibTransId="{9BDCB1A7-D0F1-41E2-A1FC-E6136C159421}"/>
    <dgm:cxn modelId="{7227F82F-52F4-4D15-B9D5-71720948FD0A}" srcId="{43CE688C-DCCE-4011-949A-7D12E093015D}" destId="{44C7D295-DEBE-4E22-8772-5A3D24B9B529}" srcOrd="2" destOrd="0" parTransId="{1B010A0B-A205-4DD7-AA71-96E5C65CAB35}" sibTransId="{84306292-C700-4DC8-8B5D-ED79D95E0463}"/>
    <dgm:cxn modelId="{CAA764E5-5E49-4E94-BD8A-1ABF5E6DCD0F}" type="presOf" srcId="{D0FC9CBD-E788-45D1-A88A-FAB97A83C76E}" destId="{E574CCD4-929D-4594-99B1-E81D9C2E148E}" srcOrd="0" destOrd="0" presId="urn:microsoft.com/office/officeart/2005/8/layout/hierarchy1"/>
    <dgm:cxn modelId="{B25A2C30-FECC-4E57-8813-56A645466409}" type="presOf" srcId="{C9C7AA57-6B7B-466D-AD16-57409853CC89}" destId="{20A83AFA-A633-4B59-9772-80C8C37F282A}" srcOrd="0" destOrd="0" presId="urn:microsoft.com/office/officeart/2005/8/layout/hierarchy1"/>
    <dgm:cxn modelId="{BB92BF00-4986-462C-ADCC-198FB7B89436}" srcId="{C9C7AA57-6B7B-466D-AD16-57409853CC89}" destId="{FBA2D233-3663-4D7E-B052-9D6F0481A477}" srcOrd="0" destOrd="0" parTransId="{534F0950-C31F-4CCF-BBD1-C610B5A32DC4}" sibTransId="{6525B935-AFFF-452A-BA62-9BCB6150D3C2}"/>
    <dgm:cxn modelId="{69457300-2B31-433E-B484-BE893D043C08}" type="presOf" srcId="{19CFBFDC-CA9B-4C22-AA40-98BCEFC73B92}" destId="{F0872F01-8DDC-4CE1-BD6B-B5522417A960}" srcOrd="0" destOrd="0" presId="urn:microsoft.com/office/officeart/2005/8/layout/hierarchy1"/>
    <dgm:cxn modelId="{72CE9240-414B-432C-BF3C-FACF307A1A62}" type="presOf" srcId="{44C7D295-DEBE-4E22-8772-5A3D24B9B529}" destId="{05A6EFB6-36AF-4F6C-8A56-5B0885C1F661}" srcOrd="0" destOrd="0" presId="urn:microsoft.com/office/officeart/2005/8/layout/hierarchy1"/>
    <dgm:cxn modelId="{BD23B76B-2C69-4ED2-8430-94642E10F796}" type="presParOf" srcId="{F74EC7B2-799F-421E-BD28-5A284D23DA3C}" destId="{84444174-D4D7-4A77-8622-3E90B86A0DF3}" srcOrd="0" destOrd="0" presId="urn:microsoft.com/office/officeart/2005/8/layout/hierarchy1"/>
    <dgm:cxn modelId="{4BEE3A00-28D2-40D8-98F8-26926353964E}" type="presParOf" srcId="{84444174-D4D7-4A77-8622-3E90B86A0DF3}" destId="{9AF7B863-054A-46CC-9BE3-ABD78AC4DAF3}" srcOrd="0" destOrd="0" presId="urn:microsoft.com/office/officeart/2005/8/layout/hierarchy1"/>
    <dgm:cxn modelId="{2DFE804D-CC40-4090-B348-F0A717E21C48}" type="presParOf" srcId="{9AF7B863-054A-46CC-9BE3-ABD78AC4DAF3}" destId="{5B2BB4BA-B75E-488C-B81A-DF2C16E0A486}" srcOrd="0" destOrd="0" presId="urn:microsoft.com/office/officeart/2005/8/layout/hierarchy1"/>
    <dgm:cxn modelId="{C16A1311-1910-4682-9A47-C49652C99EBF}" type="presParOf" srcId="{9AF7B863-054A-46CC-9BE3-ABD78AC4DAF3}" destId="{4E616107-383C-426E-8B20-89761AEDD0F7}" srcOrd="1" destOrd="0" presId="urn:microsoft.com/office/officeart/2005/8/layout/hierarchy1"/>
    <dgm:cxn modelId="{4961F1EF-8784-4E81-9004-998207CCF771}" type="presParOf" srcId="{84444174-D4D7-4A77-8622-3E90B86A0DF3}" destId="{78E6312E-EBFA-48CF-9FC1-8D0BD84C2130}" srcOrd="1" destOrd="0" presId="urn:microsoft.com/office/officeart/2005/8/layout/hierarchy1"/>
    <dgm:cxn modelId="{F4E75855-480A-4E87-B07E-6F228B6E53D0}" type="presParOf" srcId="{78E6312E-EBFA-48CF-9FC1-8D0BD84C2130}" destId="{FB1CEB68-81C3-4F62-9170-64B6C945CEC7}" srcOrd="0" destOrd="0" presId="urn:microsoft.com/office/officeart/2005/8/layout/hierarchy1"/>
    <dgm:cxn modelId="{B08E2150-444D-4D86-8272-76D7B0CE631D}" type="presParOf" srcId="{78E6312E-EBFA-48CF-9FC1-8D0BD84C2130}" destId="{3CBD6107-3AFA-4100-85AF-0967A3A8BF7A}" srcOrd="1" destOrd="0" presId="urn:microsoft.com/office/officeart/2005/8/layout/hierarchy1"/>
    <dgm:cxn modelId="{B8D646A0-A1D1-49C7-8310-135A98AD8834}" type="presParOf" srcId="{3CBD6107-3AFA-4100-85AF-0967A3A8BF7A}" destId="{EAFB9382-3316-4BBA-B790-209DCC14F083}" srcOrd="0" destOrd="0" presId="urn:microsoft.com/office/officeart/2005/8/layout/hierarchy1"/>
    <dgm:cxn modelId="{76D83366-DE2E-4EFF-947D-35A12AD83F05}" type="presParOf" srcId="{EAFB9382-3316-4BBA-B790-209DCC14F083}" destId="{115E50B4-A176-4010-838F-872127310BBE}" srcOrd="0" destOrd="0" presId="urn:microsoft.com/office/officeart/2005/8/layout/hierarchy1"/>
    <dgm:cxn modelId="{DA642FED-CB1E-4BC2-9DE8-6AD31B17D5BB}" type="presParOf" srcId="{EAFB9382-3316-4BBA-B790-209DCC14F083}" destId="{1A90D012-306A-4924-A29F-9FCDE40073EB}" srcOrd="1" destOrd="0" presId="urn:microsoft.com/office/officeart/2005/8/layout/hierarchy1"/>
    <dgm:cxn modelId="{DDA31413-F761-4342-81E6-5D05D462F1AF}" type="presParOf" srcId="{3CBD6107-3AFA-4100-85AF-0967A3A8BF7A}" destId="{A41C620A-85A7-4DD5-8E00-C273D06854DA}" srcOrd="1" destOrd="0" presId="urn:microsoft.com/office/officeart/2005/8/layout/hierarchy1"/>
    <dgm:cxn modelId="{B7FBB3AE-7256-408D-B798-D93A4C7F9349}" type="presParOf" srcId="{78E6312E-EBFA-48CF-9FC1-8D0BD84C2130}" destId="{F0872F01-8DDC-4CE1-BD6B-B5522417A960}" srcOrd="2" destOrd="0" presId="urn:microsoft.com/office/officeart/2005/8/layout/hierarchy1"/>
    <dgm:cxn modelId="{DA116006-72EA-40A5-8C05-93E2186AC5EC}" type="presParOf" srcId="{78E6312E-EBFA-48CF-9FC1-8D0BD84C2130}" destId="{B237B669-BA8C-434E-92F3-96C7239E7946}" srcOrd="3" destOrd="0" presId="urn:microsoft.com/office/officeart/2005/8/layout/hierarchy1"/>
    <dgm:cxn modelId="{56451CC5-5ECB-45AB-A1EB-E156C4607063}" type="presParOf" srcId="{B237B669-BA8C-434E-92F3-96C7239E7946}" destId="{A23D7907-5C3F-43EA-9310-F9E30F7F2C0F}" srcOrd="0" destOrd="0" presId="urn:microsoft.com/office/officeart/2005/8/layout/hierarchy1"/>
    <dgm:cxn modelId="{BA9F55FE-C581-4ACE-9F2D-8E9B2C04D857}" type="presParOf" srcId="{A23D7907-5C3F-43EA-9310-F9E30F7F2C0F}" destId="{8B1EE0DC-3BF9-4148-8EF0-A15A7BCEC0EB}" srcOrd="0" destOrd="0" presId="urn:microsoft.com/office/officeart/2005/8/layout/hierarchy1"/>
    <dgm:cxn modelId="{1D97EBFB-C03F-4FA0-9DA4-7D993A425A6B}" type="presParOf" srcId="{A23D7907-5C3F-43EA-9310-F9E30F7F2C0F}" destId="{F30FC670-66DC-401C-B915-6A45D6C4EEF0}" srcOrd="1" destOrd="0" presId="urn:microsoft.com/office/officeart/2005/8/layout/hierarchy1"/>
    <dgm:cxn modelId="{FD839C83-39F9-4942-A87A-DCDA67A7BFB2}" type="presParOf" srcId="{B237B669-BA8C-434E-92F3-96C7239E7946}" destId="{348E6CCA-4BF4-498C-BB32-6126EC9B4FA3}" srcOrd="1" destOrd="0" presId="urn:microsoft.com/office/officeart/2005/8/layout/hierarchy1"/>
    <dgm:cxn modelId="{60A0D90E-2FB0-44CE-BAF8-23048C56E83A}" type="presParOf" srcId="{348E6CCA-4BF4-498C-BB32-6126EC9B4FA3}" destId="{F2ECCBCE-5680-45E0-BFCD-B2E5DED1F9A7}" srcOrd="0" destOrd="0" presId="urn:microsoft.com/office/officeart/2005/8/layout/hierarchy1"/>
    <dgm:cxn modelId="{EBF61CEA-FB98-474E-B42A-0E86DC5AA068}" type="presParOf" srcId="{348E6CCA-4BF4-498C-BB32-6126EC9B4FA3}" destId="{C0F31F4B-F2B7-40DA-94BA-87E7CF87A468}" srcOrd="1" destOrd="0" presId="urn:microsoft.com/office/officeart/2005/8/layout/hierarchy1"/>
    <dgm:cxn modelId="{2D803EBD-D67A-4A8D-B2F0-D9BA55F26318}" type="presParOf" srcId="{C0F31F4B-F2B7-40DA-94BA-87E7CF87A468}" destId="{BB549DE5-502C-4735-AEFC-0357774DE22D}" srcOrd="0" destOrd="0" presId="urn:microsoft.com/office/officeart/2005/8/layout/hierarchy1"/>
    <dgm:cxn modelId="{DA897143-1C98-479F-A9DD-E15E4E8476C7}" type="presParOf" srcId="{BB549DE5-502C-4735-AEFC-0357774DE22D}" destId="{8C244B4F-6F55-48A6-9D4E-EFF7BC8B246B}" srcOrd="0" destOrd="0" presId="urn:microsoft.com/office/officeart/2005/8/layout/hierarchy1"/>
    <dgm:cxn modelId="{7BFF524E-15E5-4265-8908-6DE5E548A1D8}" type="presParOf" srcId="{BB549DE5-502C-4735-AEFC-0357774DE22D}" destId="{96C44E33-D5AA-4724-91CC-C8996D3462AE}" srcOrd="1" destOrd="0" presId="urn:microsoft.com/office/officeart/2005/8/layout/hierarchy1"/>
    <dgm:cxn modelId="{1E7B41F9-FF33-4795-B4F0-390531C45177}" type="presParOf" srcId="{C0F31F4B-F2B7-40DA-94BA-87E7CF87A468}" destId="{4DB2B21B-5C21-4D4B-B583-E8FDBAD01CB1}" srcOrd="1" destOrd="0" presId="urn:microsoft.com/office/officeart/2005/8/layout/hierarchy1"/>
    <dgm:cxn modelId="{8930842D-34B2-463E-9608-15BF314896A8}" type="presParOf" srcId="{78E6312E-EBFA-48CF-9FC1-8D0BD84C2130}" destId="{E83FEF51-5B5F-4F29-9BAD-D779BD913270}" srcOrd="4" destOrd="0" presId="urn:microsoft.com/office/officeart/2005/8/layout/hierarchy1"/>
    <dgm:cxn modelId="{8B225E5D-93D1-47F2-87ED-88C28608264A}" type="presParOf" srcId="{78E6312E-EBFA-48CF-9FC1-8D0BD84C2130}" destId="{516E7CB0-9D76-417B-9049-B1FD88CA44B8}" srcOrd="5" destOrd="0" presId="urn:microsoft.com/office/officeart/2005/8/layout/hierarchy1"/>
    <dgm:cxn modelId="{8033C172-F30F-425B-910D-8D2E82DC76D3}" type="presParOf" srcId="{516E7CB0-9D76-417B-9049-B1FD88CA44B8}" destId="{C008AB7B-1CFF-46B7-AF59-B777B5FBBD38}" srcOrd="0" destOrd="0" presId="urn:microsoft.com/office/officeart/2005/8/layout/hierarchy1"/>
    <dgm:cxn modelId="{C5B5B36C-C3B7-4479-AF7A-64DF1E14C971}" type="presParOf" srcId="{C008AB7B-1CFF-46B7-AF59-B777B5FBBD38}" destId="{07EB7329-829F-427F-8F1F-9641B28ECD03}" srcOrd="0" destOrd="0" presId="urn:microsoft.com/office/officeart/2005/8/layout/hierarchy1"/>
    <dgm:cxn modelId="{0E4D342B-29F8-49CC-9928-2513EC0A4FA7}" type="presParOf" srcId="{C008AB7B-1CFF-46B7-AF59-B777B5FBBD38}" destId="{05A6EFB6-36AF-4F6C-8A56-5B0885C1F661}" srcOrd="1" destOrd="0" presId="urn:microsoft.com/office/officeart/2005/8/layout/hierarchy1"/>
    <dgm:cxn modelId="{6E9A1705-F5AA-49C5-8A7C-A00849A1F09D}" type="presParOf" srcId="{516E7CB0-9D76-417B-9049-B1FD88CA44B8}" destId="{28CFC013-B10A-41C4-94BE-6C9F1CEDE68E}" srcOrd="1" destOrd="0" presId="urn:microsoft.com/office/officeart/2005/8/layout/hierarchy1"/>
    <dgm:cxn modelId="{D39D5CA5-6A3D-47FA-BA24-B12DA28E4343}" type="presParOf" srcId="{28CFC013-B10A-41C4-94BE-6C9F1CEDE68E}" destId="{7C830406-7320-4DCC-8208-28F14A8F8F27}" srcOrd="0" destOrd="0" presId="urn:microsoft.com/office/officeart/2005/8/layout/hierarchy1"/>
    <dgm:cxn modelId="{1DAD04B2-6D44-4CD8-ABC1-2783B30C8EC0}" type="presParOf" srcId="{28CFC013-B10A-41C4-94BE-6C9F1CEDE68E}" destId="{4660079B-9C94-41E6-ABB6-9694721A7C98}" srcOrd="1" destOrd="0" presId="urn:microsoft.com/office/officeart/2005/8/layout/hierarchy1"/>
    <dgm:cxn modelId="{48E4FE11-C0D8-49DD-A753-4B9D5F1804F3}" type="presParOf" srcId="{4660079B-9C94-41E6-ABB6-9694721A7C98}" destId="{D63027AB-F91A-4B8A-9C03-C39EE22826E1}" srcOrd="0" destOrd="0" presId="urn:microsoft.com/office/officeart/2005/8/layout/hierarchy1"/>
    <dgm:cxn modelId="{AB3A3BE8-3BDF-4EEC-AC88-0537982D9725}" type="presParOf" srcId="{D63027AB-F91A-4B8A-9C03-C39EE22826E1}" destId="{12BDE159-25C4-4895-B1C7-DE874485B54C}" srcOrd="0" destOrd="0" presId="urn:microsoft.com/office/officeart/2005/8/layout/hierarchy1"/>
    <dgm:cxn modelId="{9F25D0CF-373B-4025-AF28-0D81FE1100DD}" type="presParOf" srcId="{D63027AB-F91A-4B8A-9C03-C39EE22826E1}" destId="{56B0858D-47CE-4CEE-ABAF-75B65ECC3682}" srcOrd="1" destOrd="0" presId="urn:microsoft.com/office/officeart/2005/8/layout/hierarchy1"/>
    <dgm:cxn modelId="{078E52FC-387D-4B87-9EA3-8C07A974DCCE}" type="presParOf" srcId="{4660079B-9C94-41E6-ABB6-9694721A7C98}" destId="{F1CF08E0-8A72-4C38-803E-9840C2A9039F}" srcOrd="1" destOrd="0" presId="urn:microsoft.com/office/officeart/2005/8/layout/hierarchy1"/>
    <dgm:cxn modelId="{19CC9E4A-C5CA-47BD-9FEA-1E856B187D4E}" type="presParOf" srcId="{78E6312E-EBFA-48CF-9FC1-8D0BD84C2130}" destId="{E574CCD4-929D-4594-99B1-E81D9C2E148E}" srcOrd="6" destOrd="0" presId="urn:microsoft.com/office/officeart/2005/8/layout/hierarchy1"/>
    <dgm:cxn modelId="{C0DD0700-FF9D-4306-8155-4D08462A7F23}" type="presParOf" srcId="{78E6312E-EBFA-48CF-9FC1-8D0BD84C2130}" destId="{CED5944F-DC0C-489F-B49A-3744775BB001}" srcOrd="7" destOrd="0" presId="urn:microsoft.com/office/officeart/2005/8/layout/hierarchy1"/>
    <dgm:cxn modelId="{DF156281-2D7D-47DA-AF7B-310AFA80DBC6}" type="presParOf" srcId="{CED5944F-DC0C-489F-B49A-3744775BB001}" destId="{08882614-2A0D-4370-9061-4372A26A35EC}" srcOrd="0" destOrd="0" presId="urn:microsoft.com/office/officeart/2005/8/layout/hierarchy1"/>
    <dgm:cxn modelId="{0ED7F9BC-C32F-43F5-8279-C07A65680DA4}" type="presParOf" srcId="{08882614-2A0D-4370-9061-4372A26A35EC}" destId="{26451637-8228-4FC1-BD95-7623F7AC2E3F}" srcOrd="0" destOrd="0" presId="urn:microsoft.com/office/officeart/2005/8/layout/hierarchy1"/>
    <dgm:cxn modelId="{6F170F71-D453-4149-94D2-21D6CD5ABCB3}" type="presParOf" srcId="{08882614-2A0D-4370-9061-4372A26A35EC}" destId="{20A83AFA-A633-4B59-9772-80C8C37F282A}" srcOrd="1" destOrd="0" presId="urn:microsoft.com/office/officeart/2005/8/layout/hierarchy1"/>
    <dgm:cxn modelId="{114F2BDE-46DC-4CCE-8FA8-1841B1165FA5}" type="presParOf" srcId="{CED5944F-DC0C-489F-B49A-3744775BB001}" destId="{978B74FA-84DC-4C3D-A431-6166855BBD13}" srcOrd="1" destOrd="0" presId="urn:microsoft.com/office/officeart/2005/8/layout/hierarchy1"/>
    <dgm:cxn modelId="{6D109BAF-F943-4A66-B668-AB7460D5688A}" type="presParOf" srcId="{978B74FA-84DC-4C3D-A431-6166855BBD13}" destId="{1D830779-BDC6-4AC3-9A22-DF9D64375855}" srcOrd="0" destOrd="0" presId="urn:microsoft.com/office/officeart/2005/8/layout/hierarchy1"/>
    <dgm:cxn modelId="{D0CEF257-AAFB-4AFD-A62A-D00C0AEA5CCC}" type="presParOf" srcId="{978B74FA-84DC-4C3D-A431-6166855BBD13}" destId="{F6890947-46DB-4A39-9762-A2FF65907C77}" srcOrd="1" destOrd="0" presId="urn:microsoft.com/office/officeart/2005/8/layout/hierarchy1"/>
    <dgm:cxn modelId="{96EE0C1D-9AD8-4113-A1C5-11B3DC02FB4E}" type="presParOf" srcId="{F6890947-46DB-4A39-9762-A2FF65907C77}" destId="{D1BC6365-A188-4680-8740-A72ACB1C73A3}" srcOrd="0" destOrd="0" presId="urn:microsoft.com/office/officeart/2005/8/layout/hierarchy1"/>
    <dgm:cxn modelId="{F3078DBD-129E-43FF-AB06-0F58F53FE410}" type="presParOf" srcId="{D1BC6365-A188-4680-8740-A72ACB1C73A3}" destId="{F33B2707-6CB3-4BC1-995B-8B9B8651CA65}" srcOrd="0" destOrd="0" presId="urn:microsoft.com/office/officeart/2005/8/layout/hierarchy1"/>
    <dgm:cxn modelId="{B8DE67E9-4C70-45C3-AF65-9D6A3D0764F8}" type="presParOf" srcId="{D1BC6365-A188-4680-8740-A72ACB1C73A3}" destId="{DA117F3A-4362-4B8F-9202-547F62C9E120}" srcOrd="1" destOrd="0" presId="urn:microsoft.com/office/officeart/2005/8/layout/hierarchy1"/>
    <dgm:cxn modelId="{FC45E9E3-E89F-402D-B411-978717D646D0}" type="presParOf" srcId="{F6890947-46DB-4A39-9762-A2FF65907C77}" destId="{E72154BA-9FC8-4474-9419-21F6F159CCE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0A7416-D948-4448-AAAD-A1EF0A958EC2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5BF6D9-81EF-460F-A9B3-6A480667BEBD}">
      <dgm:prSet phldrT="[Текст]"/>
      <dgm:spPr/>
      <dgm:t>
        <a:bodyPr/>
        <a:lstStyle/>
        <a:p>
          <a:r>
            <a:rPr lang="ru-RU" dirty="0" smtClean="0"/>
            <a:t>Ш</a:t>
          </a:r>
          <a:r>
            <a:rPr lang="sah-RU" dirty="0" smtClean="0"/>
            <a:t>кола </a:t>
          </a:r>
          <a:endParaRPr lang="ru-RU" dirty="0"/>
        </a:p>
      </dgm:t>
    </dgm:pt>
    <dgm:pt modelId="{417651E7-4FE9-454A-AF30-A91BF3EE461E}" type="parTrans" cxnId="{C99F7AD7-2B16-430A-8B50-1DD636A0C947}">
      <dgm:prSet/>
      <dgm:spPr/>
      <dgm:t>
        <a:bodyPr/>
        <a:lstStyle/>
        <a:p>
          <a:endParaRPr lang="ru-RU"/>
        </a:p>
      </dgm:t>
    </dgm:pt>
    <dgm:pt modelId="{46F966CD-A0F3-4929-810B-116C3FF2A918}" type="sibTrans" cxnId="{C99F7AD7-2B16-430A-8B50-1DD636A0C947}">
      <dgm:prSet/>
      <dgm:spPr/>
      <dgm:t>
        <a:bodyPr/>
        <a:lstStyle/>
        <a:p>
          <a:endParaRPr lang="ru-RU"/>
        </a:p>
      </dgm:t>
    </dgm:pt>
    <dgm:pt modelId="{563C44F3-6248-4F8F-82A4-9773358F65F3}">
      <dgm:prSet phldrT="[Текст]" custT="1"/>
      <dgm:spPr/>
      <dgm:t>
        <a:bodyPr/>
        <a:lstStyle/>
        <a:p>
          <a:r>
            <a:rPr lang="sah-RU" sz="2000" dirty="0" smtClean="0"/>
            <a:t>КДУ</a:t>
          </a:r>
          <a:endParaRPr lang="ru-RU" sz="2000" dirty="0"/>
        </a:p>
      </dgm:t>
    </dgm:pt>
    <dgm:pt modelId="{7A1165AD-62B7-49DF-8AD1-6046DEEDBE90}" type="parTrans" cxnId="{F7C001BC-82C4-4467-9607-76F7B91BFEBB}">
      <dgm:prSet/>
      <dgm:spPr/>
      <dgm:t>
        <a:bodyPr/>
        <a:lstStyle/>
        <a:p>
          <a:endParaRPr lang="ru-RU"/>
        </a:p>
      </dgm:t>
    </dgm:pt>
    <dgm:pt modelId="{A652A3AD-B508-4FE6-9A6A-C5B5FDEF33DF}" type="sibTrans" cxnId="{F7C001BC-82C4-4467-9607-76F7B91BFEBB}">
      <dgm:prSet/>
      <dgm:spPr/>
      <dgm:t>
        <a:bodyPr/>
        <a:lstStyle/>
        <a:p>
          <a:endParaRPr lang="ru-RU"/>
        </a:p>
      </dgm:t>
    </dgm:pt>
    <dgm:pt modelId="{0F238C63-7758-4CB3-B8B6-C77FA1220557}">
      <dgm:prSet phldrT="[Текст]" custT="1"/>
      <dgm:spPr/>
      <dgm:t>
        <a:bodyPr/>
        <a:lstStyle/>
        <a:p>
          <a:r>
            <a:rPr lang="ru-RU" sz="1200" dirty="0" smtClean="0"/>
            <a:t>С</a:t>
          </a:r>
          <a:r>
            <a:rPr lang="sah-RU" sz="1200" dirty="0" smtClean="0"/>
            <a:t>ельская библиотека</a:t>
          </a:r>
          <a:endParaRPr lang="ru-RU" sz="1200" dirty="0"/>
        </a:p>
      </dgm:t>
    </dgm:pt>
    <dgm:pt modelId="{7B4EC58E-FAEF-4328-A0DF-71C5AA571276}" type="parTrans" cxnId="{3211FCD5-0A82-41E7-ACB3-98FD133D770B}">
      <dgm:prSet/>
      <dgm:spPr/>
      <dgm:t>
        <a:bodyPr/>
        <a:lstStyle/>
        <a:p>
          <a:endParaRPr lang="ru-RU"/>
        </a:p>
      </dgm:t>
    </dgm:pt>
    <dgm:pt modelId="{BDB8B1BD-F24F-40ED-8919-074A26EF1664}" type="sibTrans" cxnId="{3211FCD5-0A82-41E7-ACB3-98FD133D770B}">
      <dgm:prSet/>
      <dgm:spPr/>
      <dgm:t>
        <a:bodyPr/>
        <a:lstStyle/>
        <a:p>
          <a:endParaRPr lang="ru-RU"/>
        </a:p>
      </dgm:t>
    </dgm:pt>
    <dgm:pt modelId="{CEB8649F-8A8C-4F54-B67B-633B94F7018C}">
      <dgm:prSet phldrT="[Текст]" custT="1"/>
      <dgm:spPr/>
      <dgm:t>
        <a:bodyPr/>
        <a:lstStyle/>
        <a:p>
          <a:r>
            <a:rPr lang="sah-RU" sz="1200" dirty="0" smtClean="0"/>
            <a:t>Администрация</a:t>
          </a:r>
          <a:endParaRPr lang="ru-RU" sz="1200" dirty="0"/>
        </a:p>
      </dgm:t>
    </dgm:pt>
    <dgm:pt modelId="{B01B2D12-4F9D-42EC-A0B5-4FA250552C6F}" type="parTrans" cxnId="{6DFF6B80-8C90-461E-B15D-35653A8C11E6}">
      <dgm:prSet/>
      <dgm:spPr/>
      <dgm:t>
        <a:bodyPr/>
        <a:lstStyle/>
        <a:p>
          <a:endParaRPr lang="ru-RU"/>
        </a:p>
      </dgm:t>
    </dgm:pt>
    <dgm:pt modelId="{17E236CC-47AB-4AA5-AF5E-70F90F79114A}" type="sibTrans" cxnId="{6DFF6B80-8C90-461E-B15D-35653A8C11E6}">
      <dgm:prSet/>
      <dgm:spPr/>
      <dgm:t>
        <a:bodyPr/>
        <a:lstStyle/>
        <a:p>
          <a:endParaRPr lang="ru-RU"/>
        </a:p>
      </dgm:t>
    </dgm:pt>
    <dgm:pt modelId="{AD24BA42-86FA-4731-93D7-76724D4908B7}">
      <dgm:prSet phldrT="[Текст]" custT="1"/>
      <dgm:spPr/>
      <dgm:t>
        <a:bodyPr/>
        <a:lstStyle/>
        <a:p>
          <a:r>
            <a:rPr lang="ru-RU" sz="2000" dirty="0" smtClean="0"/>
            <a:t>Д</a:t>
          </a:r>
          <a:r>
            <a:rPr lang="sah-RU" sz="2000" dirty="0" smtClean="0"/>
            <a:t>етсад </a:t>
          </a:r>
          <a:endParaRPr lang="ru-RU" sz="2000" dirty="0"/>
        </a:p>
      </dgm:t>
    </dgm:pt>
    <dgm:pt modelId="{8751B8C2-921B-4004-A30B-6EAF048EF262}" type="parTrans" cxnId="{B4D48D55-51AD-46F0-91CE-23C64020BE4C}">
      <dgm:prSet/>
      <dgm:spPr/>
      <dgm:t>
        <a:bodyPr/>
        <a:lstStyle/>
        <a:p>
          <a:endParaRPr lang="ru-RU"/>
        </a:p>
      </dgm:t>
    </dgm:pt>
    <dgm:pt modelId="{516A28F8-83E6-44F3-BD96-43FC59EBC6DD}" type="sibTrans" cxnId="{B4D48D55-51AD-46F0-91CE-23C64020BE4C}">
      <dgm:prSet/>
      <dgm:spPr/>
      <dgm:t>
        <a:bodyPr/>
        <a:lstStyle/>
        <a:p>
          <a:endParaRPr lang="ru-RU"/>
        </a:p>
      </dgm:t>
    </dgm:pt>
    <dgm:pt modelId="{4E7193F1-4445-4246-9861-DD473E262AB7}">
      <dgm:prSet custT="1"/>
      <dgm:spPr/>
      <dgm:t>
        <a:bodyPr/>
        <a:lstStyle/>
        <a:p>
          <a:r>
            <a:rPr lang="ru-RU" sz="1100" b="1" dirty="0" err="1" smtClean="0"/>
            <a:t>Ботулинская</a:t>
          </a:r>
          <a:r>
            <a:rPr lang="ru-RU" sz="1100" b="1" dirty="0" smtClean="0"/>
            <a:t> участковая больница</a:t>
          </a:r>
          <a:endParaRPr lang="ru-RU" sz="1100" dirty="0"/>
        </a:p>
      </dgm:t>
    </dgm:pt>
    <dgm:pt modelId="{EBD73E39-63A2-4B8D-900D-C16154933253}" type="parTrans" cxnId="{7262D563-00E6-4E58-B710-925C4C5624EE}">
      <dgm:prSet/>
      <dgm:spPr/>
      <dgm:t>
        <a:bodyPr/>
        <a:lstStyle/>
        <a:p>
          <a:endParaRPr lang="ru-RU"/>
        </a:p>
      </dgm:t>
    </dgm:pt>
    <dgm:pt modelId="{6A13958B-74F2-4CC3-9B15-C35BED6E329E}" type="sibTrans" cxnId="{7262D563-00E6-4E58-B710-925C4C5624EE}">
      <dgm:prSet/>
      <dgm:spPr/>
      <dgm:t>
        <a:bodyPr/>
        <a:lstStyle/>
        <a:p>
          <a:endParaRPr lang="ru-RU"/>
        </a:p>
      </dgm:t>
    </dgm:pt>
    <dgm:pt modelId="{78C39417-5023-4163-A2D6-86E7B7F24102}" type="pres">
      <dgm:prSet presAssocID="{0A0A7416-D948-4448-AAAD-A1EF0A958EC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2473B3-EAA1-4F56-BF05-280D65230570}" type="pres">
      <dgm:prSet presAssocID="{3A5BF6D9-81EF-460F-A9B3-6A480667BEBD}" presName="centerShape" presStyleLbl="node0" presStyleIdx="0" presStyleCnt="1"/>
      <dgm:spPr/>
      <dgm:t>
        <a:bodyPr/>
        <a:lstStyle/>
        <a:p>
          <a:endParaRPr lang="ru-RU"/>
        </a:p>
      </dgm:t>
    </dgm:pt>
    <dgm:pt modelId="{73A203AB-0CAD-4F9E-AC4C-132726C03925}" type="pres">
      <dgm:prSet presAssocID="{EBD73E39-63A2-4B8D-900D-C16154933253}" presName="Name9" presStyleLbl="parChTrans1D2" presStyleIdx="0" presStyleCnt="5"/>
      <dgm:spPr/>
      <dgm:t>
        <a:bodyPr/>
        <a:lstStyle/>
        <a:p>
          <a:endParaRPr lang="ru-RU"/>
        </a:p>
      </dgm:t>
    </dgm:pt>
    <dgm:pt modelId="{DC597FE1-749C-4041-9D9A-2FE2730066B5}" type="pres">
      <dgm:prSet presAssocID="{EBD73E39-63A2-4B8D-900D-C16154933253}" presName="connTx" presStyleLbl="parChTrans1D2" presStyleIdx="0" presStyleCnt="5"/>
      <dgm:spPr/>
      <dgm:t>
        <a:bodyPr/>
        <a:lstStyle/>
        <a:p>
          <a:endParaRPr lang="ru-RU"/>
        </a:p>
      </dgm:t>
    </dgm:pt>
    <dgm:pt modelId="{9217B0B8-2721-4018-941F-7057AD40E02D}" type="pres">
      <dgm:prSet presAssocID="{4E7193F1-4445-4246-9861-DD473E262AB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5F470A-7712-433F-85AD-F9209D024885}" type="pres">
      <dgm:prSet presAssocID="{7A1165AD-62B7-49DF-8AD1-6046DEEDBE90}" presName="Name9" presStyleLbl="parChTrans1D2" presStyleIdx="1" presStyleCnt="5"/>
      <dgm:spPr/>
      <dgm:t>
        <a:bodyPr/>
        <a:lstStyle/>
        <a:p>
          <a:endParaRPr lang="ru-RU"/>
        </a:p>
      </dgm:t>
    </dgm:pt>
    <dgm:pt modelId="{131B0818-CB66-41BA-ADA5-7CD8A1167819}" type="pres">
      <dgm:prSet presAssocID="{7A1165AD-62B7-49DF-8AD1-6046DEEDBE90}" presName="connTx" presStyleLbl="parChTrans1D2" presStyleIdx="1" presStyleCnt="5"/>
      <dgm:spPr/>
      <dgm:t>
        <a:bodyPr/>
        <a:lstStyle/>
        <a:p>
          <a:endParaRPr lang="ru-RU"/>
        </a:p>
      </dgm:t>
    </dgm:pt>
    <dgm:pt modelId="{A5CD56FB-3501-4B0E-8F28-7D0296AE458E}" type="pres">
      <dgm:prSet presAssocID="{563C44F3-6248-4F8F-82A4-9773358F65F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2A4A3-23A0-43A4-B4AB-FA5087013091}" type="pres">
      <dgm:prSet presAssocID="{7B4EC58E-FAEF-4328-A0DF-71C5AA571276}" presName="Name9" presStyleLbl="parChTrans1D2" presStyleIdx="2" presStyleCnt="5"/>
      <dgm:spPr/>
      <dgm:t>
        <a:bodyPr/>
        <a:lstStyle/>
        <a:p>
          <a:endParaRPr lang="ru-RU"/>
        </a:p>
      </dgm:t>
    </dgm:pt>
    <dgm:pt modelId="{EFFFD348-C7FD-4B88-AA4B-3FDEC3AE1A40}" type="pres">
      <dgm:prSet presAssocID="{7B4EC58E-FAEF-4328-A0DF-71C5AA571276}" presName="connTx" presStyleLbl="parChTrans1D2" presStyleIdx="2" presStyleCnt="5"/>
      <dgm:spPr/>
      <dgm:t>
        <a:bodyPr/>
        <a:lstStyle/>
        <a:p>
          <a:endParaRPr lang="ru-RU"/>
        </a:p>
      </dgm:t>
    </dgm:pt>
    <dgm:pt modelId="{9B23E5BE-C5F6-420F-B15C-110E5C8389B3}" type="pres">
      <dgm:prSet presAssocID="{0F238C63-7758-4CB3-B8B6-C77FA122055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EDC11-698F-4A6C-9430-66FD63BF4BFE}" type="pres">
      <dgm:prSet presAssocID="{B01B2D12-4F9D-42EC-A0B5-4FA250552C6F}" presName="Name9" presStyleLbl="parChTrans1D2" presStyleIdx="3" presStyleCnt="5"/>
      <dgm:spPr/>
      <dgm:t>
        <a:bodyPr/>
        <a:lstStyle/>
        <a:p>
          <a:endParaRPr lang="ru-RU"/>
        </a:p>
      </dgm:t>
    </dgm:pt>
    <dgm:pt modelId="{396142D5-2301-4C7E-86C9-CBD41516798B}" type="pres">
      <dgm:prSet presAssocID="{B01B2D12-4F9D-42EC-A0B5-4FA250552C6F}" presName="connTx" presStyleLbl="parChTrans1D2" presStyleIdx="3" presStyleCnt="5"/>
      <dgm:spPr/>
      <dgm:t>
        <a:bodyPr/>
        <a:lstStyle/>
        <a:p>
          <a:endParaRPr lang="ru-RU"/>
        </a:p>
      </dgm:t>
    </dgm:pt>
    <dgm:pt modelId="{67643A50-86DD-4EBA-8B5F-F4A62E800570}" type="pres">
      <dgm:prSet presAssocID="{CEB8649F-8A8C-4F54-B67B-633B94F701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68247-8E86-4B6C-BC10-A29AD756B81C}" type="pres">
      <dgm:prSet presAssocID="{8751B8C2-921B-4004-A30B-6EAF048EF262}" presName="Name9" presStyleLbl="parChTrans1D2" presStyleIdx="4" presStyleCnt="5"/>
      <dgm:spPr/>
      <dgm:t>
        <a:bodyPr/>
        <a:lstStyle/>
        <a:p>
          <a:endParaRPr lang="ru-RU"/>
        </a:p>
      </dgm:t>
    </dgm:pt>
    <dgm:pt modelId="{0D1A36B1-F8BC-40AE-9389-9F390E951FBF}" type="pres">
      <dgm:prSet presAssocID="{8751B8C2-921B-4004-A30B-6EAF048EF262}" presName="connTx" presStyleLbl="parChTrans1D2" presStyleIdx="4" presStyleCnt="5"/>
      <dgm:spPr/>
      <dgm:t>
        <a:bodyPr/>
        <a:lstStyle/>
        <a:p>
          <a:endParaRPr lang="ru-RU"/>
        </a:p>
      </dgm:t>
    </dgm:pt>
    <dgm:pt modelId="{ED7CEAA8-B456-4277-A05C-C760C238F199}" type="pres">
      <dgm:prSet presAssocID="{AD24BA42-86FA-4731-93D7-76724D4908B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5AD501-7F8A-479F-AAF7-90674F1A439E}" type="presOf" srcId="{8751B8C2-921B-4004-A30B-6EAF048EF262}" destId="{0D1A36B1-F8BC-40AE-9389-9F390E951FBF}" srcOrd="1" destOrd="0" presId="urn:microsoft.com/office/officeart/2005/8/layout/radial1"/>
    <dgm:cxn modelId="{FEAE4B9D-B936-42C5-82EE-939355465FB9}" type="presOf" srcId="{B01B2D12-4F9D-42EC-A0B5-4FA250552C6F}" destId="{396142D5-2301-4C7E-86C9-CBD41516798B}" srcOrd="1" destOrd="0" presId="urn:microsoft.com/office/officeart/2005/8/layout/radial1"/>
    <dgm:cxn modelId="{F7C001BC-82C4-4467-9607-76F7B91BFEBB}" srcId="{3A5BF6D9-81EF-460F-A9B3-6A480667BEBD}" destId="{563C44F3-6248-4F8F-82A4-9773358F65F3}" srcOrd="1" destOrd="0" parTransId="{7A1165AD-62B7-49DF-8AD1-6046DEEDBE90}" sibTransId="{A652A3AD-B508-4FE6-9A6A-C5B5FDEF33DF}"/>
    <dgm:cxn modelId="{FEBFA63E-6579-4B73-8BAD-3C0323CE308C}" type="presOf" srcId="{563C44F3-6248-4F8F-82A4-9773358F65F3}" destId="{A5CD56FB-3501-4B0E-8F28-7D0296AE458E}" srcOrd="0" destOrd="0" presId="urn:microsoft.com/office/officeart/2005/8/layout/radial1"/>
    <dgm:cxn modelId="{224DB550-432E-4679-B413-02EC5D66F267}" type="presOf" srcId="{7A1165AD-62B7-49DF-8AD1-6046DEEDBE90}" destId="{131B0818-CB66-41BA-ADA5-7CD8A1167819}" srcOrd="1" destOrd="0" presId="urn:microsoft.com/office/officeart/2005/8/layout/radial1"/>
    <dgm:cxn modelId="{7262D563-00E6-4E58-B710-925C4C5624EE}" srcId="{3A5BF6D9-81EF-460F-A9B3-6A480667BEBD}" destId="{4E7193F1-4445-4246-9861-DD473E262AB7}" srcOrd="0" destOrd="0" parTransId="{EBD73E39-63A2-4B8D-900D-C16154933253}" sibTransId="{6A13958B-74F2-4CC3-9B15-C35BED6E329E}"/>
    <dgm:cxn modelId="{26F41D83-5C30-4F0E-B1E8-0A06D21E559A}" type="presOf" srcId="{7B4EC58E-FAEF-4328-A0DF-71C5AA571276}" destId="{EFFFD348-C7FD-4B88-AA4B-3FDEC3AE1A40}" srcOrd="1" destOrd="0" presId="urn:microsoft.com/office/officeart/2005/8/layout/radial1"/>
    <dgm:cxn modelId="{48C107DC-3777-49EE-8422-8AA6F5F74516}" type="presOf" srcId="{3A5BF6D9-81EF-460F-A9B3-6A480667BEBD}" destId="{842473B3-EAA1-4F56-BF05-280D65230570}" srcOrd="0" destOrd="0" presId="urn:microsoft.com/office/officeart/2005/8/layout/radial1"/>
    <dgm:cxn modelId="{43BE8A43-37D6-42BE-BBDE-24CFACE1AC67}" type="presOf" srcId="{AD24BA42-86FA-4731-93D7-76724D4908B7}" destId="{ED7CEAA8-B456-4277-A05C-C760C238F199}" srcOrd="0" destOrd="0" presId="urn:microsoft.com/office/officeart/2005/8/layout/radial1"/>
    <dgm:cxn modelId="{71956538-F38D-4C52-83F7-4CA97897AEEB}" type="presOf" srcId="{7A1165AD-62B7-49DF-8AD1-6046DEEDBE90}" destId="{895F470A-7712-433F-85AD-F9209D024885}" srcOrd="0" destOrd="0" presId="urn:microsoft.com/office/officeart/2005/8/layout/radial1"/>
    <dgm:cxn modelId="{6DFF6B80-8C90-461E-B15D-35653A8C11E6}" srcId="{3A5BF6D9-81EF-460F-A9B3-6A480667BEBD}" destId="{CEB8649F-8A8C-4F54-B67B-633B94F7018C}" srcOrd="3" destOrd="0" parTransId="{B01B2D12-4F9D-42EC-A0B5-4FA250552C6F}" sibTransId="{17E236CC-47AB-4AA5-AF5E-70F90F79114A}"/>
    <dgm:cxn modelId="{3679B3C6-3179-4B30-9736-2814AFDA8C14}" type="presOf" srcId="{EBD73E39-63A2-4B8D-900D-C16154933253}" destId="{DC597FE1-749C-4041-9D9A-2FE2730066B5}" srcOrd="1" destOrd="0" presId="urn:microsoft.com/office/officeart/2005/8/layout/radial1"/>
    <dgm:cxn modelId="{80AC7AD6-D853-49FA-89E0-8B4FFEF94714}" type="presOf" srcId="{EBD73E39-63A2-4B8D-900D-C16154933253}" destId="{73A203AB-0CAD-4F9E-AC4C-132726C03925}" srcOrd="0" destOrd="0" presId="urn:microsoft.com/office/officeart/2005/8/layout/radial1"/>
    <dgm:cxn modelId="{3211FCD5-0A82-41E7-ACB3-98FD133D770B}" srcId="{3A5BF6D9-81EF-460F-A9B3-6A480667BEBD}" destId="{0F238C63-7758-4CB3-B8B6-C77FA1220557}" srcOrd="2" destOrd="0" parTransId="{7B4EC58E-FAEF-4328-A0DF-71C5AA571276}" sibTransId="{BDB8B1BD-F24F-40ED-8919-074A26EF1664}"/>
    <dgm:cxn modelId="{B6DDA9CA-FB85-46D6-B275-952FED5534AD}" type="presOf" srcId="{0A0A7416-D948-4448-AAAD-A1EF0A958EC2}" destId="{78C39417-5023-4163-A2D6-86E7B7F24102}" srcOrd="0" destOrd="0" presId="urn:microsoft.com/office/officeart/2005/8/layout/radial1"/>
    <dgm:cxn modelId="{AC3A89F1-AAC0-41BB-81F8-943A29937E5E}" type="presOf" srcId="{CEB8649F-8A8C-4F54-B67B-633B94F7018C}" destId="{67643A50-86DD-4EBA-8B5F-F4A62E800570}" srcOrd="0" destOrd="0" presId="urn:microsoft.com/office/officeart/2005/8/layout/radial1"/>
    <dgm:cxn modelId="{B4D48D55-51AD-46F0-91CE-23C64020BE4C}" srcId="{3A5BF6D9-81EF-460F-A9B3-6A480667BEBD}" destId="{AD24BA42-86FA-4731-93D7-76724D4908B7}" srcOrd="4" destOrd="0" parTransId="{8751B8C2-921B-4004-A30B-6EAF048EF262}" sibTransId="{516A28F8-83E6-44F3-BD96-43FC59EBC6DD}"/>
    <dgm:cxn modelId="{79DE2BEE-A5FA-48E1-BAB4-8784C8287D0B}" type="presOf" srcId="{0F238C63-7758-4CB3-B8B6-C77FA1220557}" destId="{9B23E5BE-C5F6-420F-B15C-110E5C8389B3}" srcOrd="0" destOrd="0" presId="urn:microsoft.com/office/officeart/2005/8/layout/radial1"/>
    <dgm:cxn modelId="{C99F7AD7-2B16-430A-8B50-1DD636A0C947}" srcId="{0A0A7416-D948-4448-AAAD-A1EF0A958EC2}" destId="{3A5BF6D9-81EF-460F-A9B3-6A480667BEBD}" srcOrd="0" destOrd="0" parTransId="{417651E7-4FE9-454A-AF30-A91BF3EE461E}" sibTransId="{46F966CD-A0F3-4929-810B-116C3FF2A918}"/>
    <dgm:cxn modelId="{19628F29-C57F-4FCA-A90F-53BA580361B5}" type="presOf" srcId="{4E7193F1-4445-4246-9861-DD473E262AB7}" destId="{9217B0B8-2721-4018-941F-7057AD40E02D}" srcOrd="0" destOrd="0" presId="urn:microsoft.com/office/officeart/2005/8/layout/radial1"/>
    <dgm:cxn modelId="{30744431-F120-4532-95CA-C313416D427E}" type="presOf" srcId="{B01B2D12-4F9D-42EC-A0B5-4FA250552C6F}" destId="{E2AEDC11-698F-4A6C-9430-66FD63BF4BFE}" srcOrd="0" destOrd="0" presId="urn:microsoft.com/office/officeart/2005/8/layout/radial1"/>
    <dgm:cxn modelId="{3A120F9E-DBB2-465F-B653-AD6D407AD060}" type="presOf" srcId="{8751B8C2-921B-4004-A30B-6EAF048EF262}" destId="{B9068247-8E86-4B6C-BC10-A29AD756B81C}" srcOrd="0" destOrd="0" presId="urn:microsoft.com/office/officeart/2005/8/layout/radial1"/>
    <dgm:cxn modelId="{EB27058E-249F-4520-9EE9-917754C410C2}" type="presOf" srcId="{7B4EC58E-FAEF-4328-A0DF-71C5AA571276}" destId="{ADF2A4A3-23A0-43A4-B4AB-FA5087013091}" srcOrd="0" destOrd="0" presId="urn:microsoft.com/office/officeart/2005/8/layout/radial1"/>
    <dgm:cxn modelId="{E8C013DB-E6B0-4598-8C6D-E1948B332C61}" type="presParOf" srcId="{78C39417-5023-4163-A2D6-86E7B7F24102}" destId="{842473B3-EAA1-4F56-BF05-280D65230570}" srcOrd="0" destOrd="0" presId="urn:microsoft.com/office/officeart/2005/8/layout/radial1"/>
    <dgm:cxn modelId="{BB3D5ED3-887B-4E07-8D68-9A6F73DC6F69}" type="presParOf" srcId="{78C39417-5023-4163-A2D6-86E7B7F24102}" destId="{73A203AB-0CAD-4F9E-AC4C-132726C03925}" srcOrd="1" destOrd="0" presId="urn:microsoft.com/office/officeart/2005/8/layout/radial1"/>
    <dgm:cxn modelId="{A09FCEDC-B44D-411B-9636-E4ED4FE3988E}" type="presParOf" srcId="{73A203AB-0CAD-4F9E-AC4C-132726C03925}" destId="{DC597FE1-749C-4041-9D9A-2FE2730066B5}" srcOrd="0" destOrd="0" presId="urn:microsoft.com/office/officeart/2005/8/layout/radial1"/>
    <dgm:cxn modelId="{E23B8C2B-A767-4C64-B5C7-2F866B4DAAF5}" type="presParOf" srcId="{78C39417-5023-4163-A2D6-86E7B7F24102}" destId="{9217B0B8-2721-4018-941F-7057AD40E02D}" srcOrd="2" destOrd="0" presId="urn:microsoft.com/office/officeart/2005/8/layout/radial1"/>
    <dgm:cxn modelId="{71C0ACFC-6E25-4DE9-B54C-AE6648EEB3A9}" type="presParOf" srcId="{78C39417-5023-4163-A2D6-86E7B7F24102}" destId="{895F470A-7712-433F-85AD-F9209D024885}" srcOrd="3" destOrd="0" presId="urn:microsoft.com/office/officeart/2005/8/layout/radial1"/>
    <dgm:cxn modelId="{A5D52568-309D-4AB9-8EFB-18011B18E090}" type="presParOf" srcId="{895F470A-7712-433F-85AD-F9209D024885}" destId="{131B0818-CB66-41BA-ADA5-7CD8A1167819}" srcOrd="0" destOrd="0" presId="urn:microsoft.com/office/officeart/2005/8/layout/radial1"/>
    <dgm:cxn modelId="{983BFBDC-396A-4450-9860-CF03302E2D55}" type="presParOf" srcId="{78C39417-5023-4163-A2D6-86E7B7F24102}" destId="{A5CD56FB-3501-4B0E-8F28-7D0296AE458E}" srcOrd="4" destOrd="0" presId="urn:microsoft.com/office/officeart/2005/8/layout/radial1"/>
    <dgm:cxn modelId="{CDA3EC77-3DCC-4B30-8957-4594F9B7A956}" type="presParOf" srcId="{78C39417-5023-4163-A2D6-86E7B7F24102}" destId="{ADF2A4A3-23A0-43A4-B4AB-FA5087013091}" srcOrd="5" destOrd="0" presId="urn:microsoft.com/office/officeart/2005/8/layout/radial1"/>
    <dgm:cxn modelId="{3D1EF122-841F-4441-8161-AC5D5A8C8053}" type="presParOf" srcId="{ADF2A4A3-23A0-43A4-B4AB-FA5087013091}" destId="{EFFFD348-C7FD-4B88-AA4B-3FDEC3AE1A40}" srcOrd="0" destOrd="0" presId="urn:microsoft.com/office/officeart/2005/8/layout/radial1"/>
    <dgm:cxn modelId="{F11D4A34-8BD5-4FE0-9FDF-0159C84EAD30}" type="presParOf" srcId="{78C39417-5023-4163-A2D6-86E7B7F24102}" destId="{9B23E5BE-C5F6-420F-B15C-110E5C8389B3}" srcOrd="6" destOrd="0" presId="urn:microsoft.com/office/officeart/2005/8/layout/radial1"/>
    <dgm:cxn modelId="{2153E331-F1E9-447B-B5E3-B16D5F8D704D}" type="presParOf" srcId="{78C39417-5023-4163-A2D6-86E7B7F24102}" destId="{E2AEDC11-698F-4A6C-9430-66FD63BF4BFE}" srcOrd="7" destOrd="0" presId="urn:microsoft.com/office/officeart/2005/8/layout/radial1"/>
    <dgm:cxn modelId="{9872C495-40BD-4551-A732-D266A2A45C2E}" type="presParOf" srcId="{E2AEDC11-698F-4A6C-9430-66FD63BF4BFE}" destId="{396142D5-2301-4C7E-86C9-CBD41516798B}" srcOrd="0" destOrd="0" presId="urn:microsoft.com/office/officeart/2005/8/layout/radial1"/>
    <dgm:cxn modelId="{7CFDB388-74EA-42CE-A470-6DF2A5A4BCB0}" type="presParOf" srcId="{78C39417-5023-4163-A2D6-86E7B7F24102}" destId="{67643A50-86DD-4EBA-8B5F-F4A62E800570}" srcOrd="8" destOrd="0" presId="urn:microsoft.com/office/officeart/2005/8/layout/radial1"/>
    <dgm:cxn modelId="{F824F1FD-0003-4880-89EF-CF009C4A8CBF}" type="presParOf" srcId="{78C39417-5023-4163-A2D6-86E7B7F24102}" destId="{B9068247-8E86-4B6C-BC10-A29AD756B81C}" srcOrd="9" destOrd="0" presId="urn:microsoft.com/office/officeart/2005/8/layout/radial1"/>
    <dgm:cxn modelId="{10E93D13-E183-4C7C-9CED-0CC1CF99BFA1}" type="presParOf" srcId="{B9068247-8E86-4B6C-BC10-A29AD756B81C}" destId="{0D1A36B1-F8BC-40AE-9389-9F390E951FBF}" srcOrd="0" destOrd="0" presId="urn:microsoft.com/office/officeart/2005/8/layout/radial1"/>
    <dgm:cxn modelId="{8EBF9F5F-93B0-4ED1-99B9-1134707AF6BD}" type="presParOf" srcId="{78C39417-5023-4163-A2D6-86E7B7F24102}" destId="{ED7CEAA8-B456-4277-A05C-C760C238F199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30779-BDC6-4AC3-9A22-DF9D64375855}">
      <dsp:nvSpPr>
        <dsp:cNvPr id="0" name=""/>
        <dsp:cNvSpPr/>
      </dsp:nvSpPr>
      <dsp:spPr>
        <a:xfrm>
          <a:off x="7129462" y="3153666"/>
          <a:ext cx="91440" cy="5006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4CCD4-929D-4594-99B1-E81D9C2E148E}">
      <dsp:nvSpPr>
        <dsp:cNvPr id="0" name=""/>
        <dsp:cNvSpPr/>
      </dsp:nvSpPr>
      <dsp:spPr>
        <a:xfrm>
          <a:off x="4019163" y="1559876"/>
          <a:ext cx="3156019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3156019" y="341184"/>
              </a:lnTo>
              <a:lnTo>
                <a:pt x="3156019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30406-7320-4DCC-8208-28F14A8F8F27}">
      <dsp:nvSpPr>
        <dsp:cNvPr id="0" name=""/>
        <dsp:cNvSpPr/>
      </dsp:nvSpPr>
      <dsp:spPr>
        <a:xfrm>
          <a:off x="5025449" y="3153666"/>
          <a:ext cx="91440" cy="5006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FEF51-5B5F-4F29-9BAD-D779BD913270}">
      <dsp:nvSpPr>
        <dsp:cNvPr id="0" name=""/>
        <dsp:cNvSpPr/>
      </dsp:nvSpPr>
      <dsp:spPr>
        <a:xfrm>
          <a:off x="4019163" y="1559876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CCBCE-5680-45E0-BFCD-B2E5DED1F9A7}">
      <dsp:nvSpPr>
        <dsp:cNvPr id="0" name=""/>
        <dsp:cNvSpPr/>
      </dsp:nvSpPr>
      <dsp:spPr>
        <a:xfrm>
          <a:off x="2921436" y="3153666"/>
          <a:ext cx="91440" cy="5006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72F01-8DDC-4CE1-BD6B-B5522417A960}">
      <dsp:nvSpPr>
        <dsp:cNvPr id="0" name=""/>
        <dsp:cNvSpPr/>
      </dsp:nvSpPr>
      <dsp:spPr>
        <a:xfrm>
          <a:off x="2967156" y="1559876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1CEB68-81C3-4F62-9170-64B6C945CEC7}">
      <dsp:nvSpPr>
        <dsp:cNvPr id="0" name=""/>
        <dsp:cNvSpPr/>
      </dsp:nvSpPr>
      <dsp:spPr>
        <a:xfrm>
          <a:off x="863143" y="1559876"/>
          <a:ext cx="3156019" cy="500659"/>
        </a:xfrm>
        <a:custGeom>
          <a:avLst/>
          <a:gdLst/>
          <a:ahLst/>
          <a:cxnLst/>
          <a:rect l="0" t="0" r="0" b="0"/>
          <a:pathLst>
            <a:path>
              <a:moveTo>
                <a:pt x="3156019" y="0"/>
              </a:moveTo>
              <a:lnTo>
                <a:pt x="3156019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BB4BA-B75E-488C-B81A-DF2C16E0A486}">
      <dsp:nvSpPr>
        <dsp:cNvPr id="0" name=""/>
        <dsp:cNvSpPr/>
      </dsp:nvSpPr>
      <dsp:spPr>
        <a:xfrm>
          <a:off x="3158430" y="466745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16107-383C-426E-8B20-89761AEDD0F7}">
      <dsp:nvSpPr>
        <dsp:cNvPr id="0" name=""/>
        <dsp:cNvSpPr/>
      </dsp:nvSpPr>
      <dsp:spPr>
        <a:xfrm>
          <a:off x="3349704" y="648456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ah-RU" sz="2000" kern="1200" dirty="0" smtClean="0"/>
            <a:t>Директор</a:t>
          </a:r>
          <a:endParaRPr lang="ru-RU" sz="2000" kern="1200" dirty="0"/>
        </a:p>
      </dsp:txBody>
      <dsp:txXfrm>
        <a:off x="3381721" y="680473"/>
        <a:ext cx="1657431" cy="1029096"/>
      </dsp:txXfrm>
    </dsp:sp>
    <dsp:sp modelId="{115E50B4-A176-4010-838F-872127310BBE}">
      <dsp:nvSpPr>
        <dsp:cNvPr id="0" name=""/>
        <dsp:cNvSpPr/>
      </dsp:nvSpPr>
      <dsp:spPr>
        <a:xfrm>
          <a:off x="2411" y="2060535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0D012-306A-4924-A29F-9FCDE40073EB}">
      <dsp:nvSpPr>
        <dsp:cNvPr id="0" name=""/>
        <dsp:cNvSpPr/>
      </dsp:nvSpPr>
      <dsp:spPr>
        <a:xfrm>
          <a:off x="193684" y="2242245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Т</a:t>
          </a:r>
          <a:r>
            <a:rPr lang="sah-RU" sz="2000" kern="1200" dirty="0" smtClean="0"/>
            <a:t>ехнический специалист ИКТ</a:t>
          </a:r>
          <a:endParaRPr lang="ru-RU" sz="2000" kern="1200" dirty="0"/>
        </a:p>
      </dsp:txBody>
      <dsp:txXfrm>
        <a:off x="225701" y="2274262"/>
        <a:ext cx="1657431" cy="1029096"/>
      </dsp:txXfrm>
    </dsp:sp>
    <dsp:sp modelId="{8B1EE0DC-3BF9-4148-8EF0-A15A7BCEC0EB}">
      <dsp:nvSpPr>
        <dsp:cNvPr id="0" name=""/>
        <dsp:cNvSpPr/>
      </dsp:nvSpPr>
      <dsp:spPr>
        <a:xfrm>
          <a:off x="2106423" y="2060535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0FC670-66DC-401C-B915-6A45D6C4EEF0}">
      <dsp:nvSpPr>
        <dsp:cNvPr id="0" name=""/>
        <dsp:cNvSpPr/>
      </dsp:nvSpPr>
      <dsp:spPr>
        <a:xfrm>
          <a:off x="2297697" y="2242245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ah-RU" sz="2000" kern="1200" dirty="0" smtClean="0"/>
            <a:t>Зам. дир. по  УР</a:t>
          </a:r>
          <a:endParaRPr lang="ru-RU" sz="2000" kern="1200" dirty="0"/>
        </a:p>
      </dsp:txBody>
      <dsp:txXfrm>
        <a:off x="2329714" y="2274262"/>
        <a:ext cx="1657431" cy="1029096"/>
      </dsp:txXfrm>
    </dsp:sp>
    <dsp:sp modelId="{8C244B4F-6F55-48A6-9D4E-EFF7BC8B246B}">
      <dsp:nvSpPr>
        <dsp:cNvPr id="0" name=""/>
        <dsp:cNvSpPr/>
      </dsp:nvSpPr>
      <dsp:spPr>
        <a:xfrm>
          <a:off x="2106423" y="3654325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44E33-D5AA-4724-91CC-C8996D3462AE}">
      <dsp:nvSpPr>
        <dsp:cNvPr id="0" name=""/>
        <dsp:cNvSpPr/>
      </dsp:nvSpPr>
      <dsp:spPr>
        <a:xfrm>
          <a:off x="2297697" y="3836035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ah-RU" sz="2000" kern="1200" dirty="0" smtClean="0"/>
            <a:t>ученики</a:t>
          </a:r>
          <a:endParaRPr lang="ru-RU" sz="2000" kern="1200" dirty="0"/>
        </a:p>
      </dsp:txBody>
      <dsp:txXfrm>
        <a:off x="2329714" y="3868052"/>
        <a:ext cx="1657431" cy="1029096"/>
      </dsp:txXfrm>
    </dsp:sp>
    <dsp:sp modelId="{07EB7329-829F-427F-8F1F-9641B28ECD03}">
      <dsp:nvSpPr>
        <dsp:cNvPr id="0" name=""/>
        <dsp:cNvSpPr/>
      </dsp:nvSpPr>
      <dsp:spPr>
        <a:xfrm>
          <a:off x="4210436" y="2060535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6EFB6-36AF-4F6C-8A56-5B0885C1F661}">
      <dsp:nvSpPr>
        <dsp:cNvPr id="0" name=""/>
        <dsp:cNvSpPr/>
      </dsp:nvSpPr>
      <dsp:spPr>
        <a:xfrm>
          <a:off x="4401710" y="2242245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ah-RU" sz="2000" kern="1200" dirty="0" smtClean="0"/>
            <a:t>Зам. дир. по  ВР</a:t>
          </a:r>
          <a:endParaRPr lang="ru-RU" sz="2000" kern="1200" dirty="0"/>
        </a:p>
      </dsp:txBody>
      <dsp:txXfrm>
        <a:off x="4433727" y="2274262"/>
        <a:ext cx="1657431" cy="1029096"/>
      </dsp:txXfrm>
    </dsp:sp>
    <dsp:sp modelId="{12BDE159-25C4-4895-B1C7-DE874485B54C}">
      <dsp:nvSpPr>
        <dsp:cNvPr id="0" name=""/>
        <dsp:cNvSpPr/>
      </dsp:nvSpPr>
      <dsp:spPr>
        <a:xfrm>
          <a:off x="4210436" y="3654325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B0858D-47CE-4CEE-ABAF-75B65ECC3682}">
      <dsp:nvSpPr>
        <dsp:cNvPr id="0" name=""/>
        <dsp:cNvSpPr/>
      </dsp:nvSpPr>
      <dsp:spPr>
        <a:xfrm>
          <a:off x="4401710" y="3836035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ah-RU" sz="2000" kern="1200" dirty="0" smtClean="0"/>
            <a:t>учителя</a:t>
          </a:r>
          <a:endParaRPr lang="ru-RU" sz="2000" kern="1200" dirty="0"/>
        </a:p>
      </dsp:txBody>
      <dsp:txXfrm>
        <a:off x="4433727" y="3868052"/>
        <a:ext cx="1657431" cy="1029096"/>
      </dsp:txXfrm>
    </dsp:sp>
    <dsp:sp modelId="{26451637-8228-4FC1-BD95-7623F7AC2E3F}">
      <dsp:nvSpPr>
        <dsp:cNvPr id="0" name=""/>
        <dsp:cNvSpPr/>
      </dsp:nvSpPr>
      <dsp:spPr>
        <a:xfrm>
          <a:off x="6314449" y="2060535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A83AFA-A633-4B59-9772-80C8C37F282A}">
      <dsp:nvSpPr>
        <dsp:cNvPr id="0" name=""/>
        <dsp:cNvSpPr/>
      </dsp:nvSpPr>
      <dsp:spPr>
        <a:xfrm>
          <a:off x="6505723" y="2242245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</a:t>
          </a:r>
          <a:r>
            <a:rPr lang="sah-RU" sz="2000" kern="1200" dirty="0" smtClean="0"/>
            <a:t>авхоз </a:t>
          </a:r>
          <a:endParaRPr lang="ru-RU" sz="2000" kern="1200" dirty="0"/>
        </a:p>
      </dsp:txBody>
      <dsp:txXfrm>
        <a:off x="6537740" y="2274262"/>
        <a:ext cx="1657431" cy="1029096"/>
      </dsp:txXfrm>
    </dsp:sp>
    <dsp:sp modelId="{F33B2707-6CB3-4BC1-995B-8B9B8651CA65}">
      <dsp:nvSpPr>
        <dsp:cNvPr id="0" name=""/>
        <dsp:cNvSpPr/>
      </dsp:nvSpPr>
      <dsp:spPr>
        <a:xfrm>
          <a:off x="6314449" y="3654325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17F3A-4362-4B8F-9202-547F62C9E120}">
      <dsp:nvSpPr>
        <dsp:cNvPr id="0" name=""/>
        <dsp:cNvSpPr/>
      </dsp:nvSpPr>
      <dsp:spPr>
        <a:xfrm>
          <a:off x="6505723" y="3836035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ah-RU" sz="2000" kern="1200" dirty="0" smtClean="0"/>
            <a:t>техперсонал</a:t>
          </a:r>
          <a:endParaRPr lang="ru-RU" sz="2000" kern="1200" dirty="0"/>
        </a:p>
      </dsp:txBody>
      <dsp:txXfrm>
        <a:off x="6537740" y="3868052"/>
        <a:ext cx="1657431" cy="10290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473B3-EAA1-4F56-BF05-280D65230570}">
      <dsp:nvSpPr>
        <dsp:cNvPr id="0" name=""/>
        <dsp:cNvSpPr/>
      </dsp:nvSpPr>
      <dsp:spPr>
        <a:xfrm>
          <a:off x="3465921" y="1707195"/>
          <a:ext cx="1297757" cy="1297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Ш</a:t>
          </a:r>
          <a:r>
            <a:rPr lang="sah-RU" sz="2200" kern="1200" dirty="0" smtClean="0"/>
            <a:t>кола </a:t>
          </a:r>
          <a:endParaRPr lang="ru-RU" sz="2200" kern="1200" dirty="0"/>
        </a:p>
      </dsp:txBody>
      <dsp:txXfrm>
        <a:off x="3655973" y="1897247"/>
        <a:ext cx="917653" cy="917653"/>
      </dsp:txXfrm>
    </dsp:sp>
    <dsp:sp modelId="{73A203AB-0CAD-4F9E-AC4C-132726C03925}">
      <dsp:nvSpPr>
        <dsp:cNvPr id="0" name=""/>
        <dsp:cNvSpPr/>
      </dsp:nvSpPr>
      <dsp:spPr>
        <a:xfrm rot="16200000">
          <a:off x="3918811" y="1497014"/>
          <a:ext cx="391977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391977" y="14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05000" y="1501407"/>
        <a:ext cx="19598" cy="19598"/>
      </dsp:txXfrm>
    </dsp:sp>
    <dsp:sp modelId="{9217B0B8-2721-4018-941F-7057AD40E02D}">
      <dsp:nvSpPr>
        <dsp:cNvPr id="0" name=""/>
        <dsp:cNvSpPr/>
      </dsp:nvSpPr>
      <dsp:spPr>
        <a:xfrm>
          <a:off x="3465921" y="17460"/>
          <a:ext cx="1297757" cy="1297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err="1" smtClean="0"/>
            <a:t>Ботулинская</a:t>
          </a:r>
          <a:r>
            <a:rPr lang="ru-RU" sz="1100" b="1" kern="1200" dirty="0" smtClean="0"/>
            <a:t> участковая больница</a:t>
          </a:r>
          <a:endParaRPr lang="ru-RU" sz="1100" kern="1200" dirty="0"/>
        </a:p>
      </dsp:txBody>
      <dsp:txXfrm>
        <a:off x="3655973" y="207512"/>
        <a:ext cx="917653" cy="917653"/>
      </dsp:txXfrm>
    </dsp:sp>
    <dsp:sp modelId="{895F470A-7712-433F-85AD-F9209D024885}">
      <dsp:nvSpPr>
        <dsp:cNvPr id="0" name=""/>
        <dsp:cNvSpPr/>
      </dsp:nvSpPr>
      <dsp:spPr>
        <a:xfrm rot="20520000">
          <a:off x="4722327" y="2080802"/>
          <a:ext cx="391977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391977" y="14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908517" y="2085196"/>
        <a:ext cx="19598" cy="19598"/>
      </dsp:txXfrm>
    </dsp:sp>
    <dsp:sp modelId="{A5CD56FB-3501-4B0E-8F28-7D0296AE458E}">
      <dsp:nvSpPr>
        <dsp:cNvPr id="0" name=""/>
        <dsp:cNvSpPr/>
      </dsp:nvSpPr>
      <dsp:spPr>
        <a:xfrm>
          <a:off x="5072954" y="1185038"/>
          <a:ext cx="1297757" cy="1297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ah-RU" sz="2000" kern="1200" dirty="0" smtClean="0"/>
            <a:t>КДУ</a:t>
          </a:r>
          <a:endParaRPr lang="ru-RU" sz="2000" kern="1200" dirty="0"/>
        </a:p>
      </dsp:txBody>
      <dsp:txXfrm>
        <a:off x="5263006" y="1375090"/>
        <a:ext cx="917653" cy="917653"/>
      </dsp:txXfrm>
    </dsp:sp>
    <dsp:sp modelId="{ADF2A4A3-23A0-43A4-B4AB-FA5087013091}">
      <dsp:nvSpPr>
        <dsp:cNvPr id="0" name=""/>
        <dsp:cNvSpPr/>
      </dsp:nvSpPr>
      <dsp:spPr>
        <a:xfrm rot="3240000">
          <a:off x="4415411" y="3025393"/>
          <a:ext cx="391977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391977" y="14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601601" y="3029786"/>
        <a:ext cx="19598" cy="19598"/>
      </dsp:txXfrm>
    </dsp:sp>
    <dsp:sp modelId="{9B23E5BE-C5F6-420F-B15C-110E5C8389B3}">
      <dsp:nvSpPr>
        <dsp:cNvPr id="0" name=""/>
        <dsp:cNvSpPr/>
      </dsp:nvSpPr>
      <dsp:spPr>
        <a:xfrm>
          <a:off x="4459122" y="3074219"/>
          <a:ext cx="1297757" cy="1297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</a:t>
          </a:r>
          <a:r>
            <a:rPr lang="sah-RU" sz="1200" kern="1200" dirty="0" smtClean="0"/>
            <a:t>ельская библиотека</a:t>
          </a:r>
          <a:endParaRPr lang="ru-RU" sz="1200" kern="1200" dirty="0"/>
        </a:p>
      </dsp:txBody>
      <dsp:txXfrm>
        <a:off x="4649174" y="3264271"/>
        <a:ext cx="917653" cy="917653"/>
      </dsp:txXfrm>
    </dsp:sp>
    <dsp:sp modelId="{E2AEDC11-698F-4A6C-9430-66FD63BF4BFE}">
      <dsp:nvSpPr>
        <dsp:cNvPr id="0" name=""/>
        <dsp:cNvSpPr/>
      </dsp:nvSpPr>
      <dsp:spPr>
        <a:xfrm rot="7560000">
          <a:off x="3422210" y="3025393"/>
          <a:ext cx="391977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391977" y="14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608399" y="3029786"/>
        <a:ext cx="19598" cy="19598"/>
      </dsp:txXfrm>
    </dsp:sp>
    <dsp:sp modelId="{67643A50-86DD-4EBA-8B5F-F4A62E800570}">
      <dsp:nvSpPr>
        <dsp:cNvPr id="0" name=""/>
        <dsp:cNvSpPr/>
      </dsp:nvSpPr>
      <dsp:spPr>
        <a:xfrm>
          <a:off x="2472720" y="3074219"/>
          <a:ext cx="1297757" cy="1297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ah-RU" sz="1200" kern="1200" dirty="0" smtClean="0"/>
            <a:t>Администрация</a:t>
          </a:r>
          <a:endParaRPr lang="ru-RU" sz="1200" kern="1200" dirty="0"/>
        </a:p>
      </dsp:txBody>
      <dsp:txXfrm>
        <a:off x="2662772" y="3264271"/>
        <a:ext cx="917653" cy="917653"/>
      </dsp:txXfrm>
    </dsp:sp>
    <dsp:sp modelId="{B9068247-8E86-4B6C-BC10-A29AD756B81C}">
      <dsp:nvSpPr>
        <dsp:cNvPr id="0" name=""/>
        <dsp:cNvSpPr/>
      </dsp:nvSpPr>
      <dsp:spPr>
        <a:xfrm rot="11880000">
          <a:off x="3115294" y="2080802"/>
          <a:ext cx="391977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391977" y="14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301483" y="2085196"/>
        <a:ext cx="19598" cy="19598"/>
      </dsp:txXfrm>
    </dsp:sp>
    <dsp:sp modelId="{ED7CEAA8-B456-4277-A05C-C760C238F199}">
      <dsp:nvSpPr>
        <dsp:cNvPr id="0" name=""/>
        <dsp:cNvSpPr/>
      </dsp:nvSpPr>
      <dsp:spPr>
        <a:xfrm>
          <a:off x="1858888" y="1185038"/>
          <a:ext cx="1297757" cy="1297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</a:t>
          </a:r>
          <a:r>
            <a:rPr lang="sah-RU" sz="2000" kern="1200" dirty="0" smtClean="0"/>
            <a:t>етсад </a:t>
          </a:r>
          <a:endParaRPr lang="ru-RU" sz="2000" kern="1200" dirty="0"/>
        </a:p>
      </dsp:txBody>
      <dsp:txXfrm>
        <a:off x="2048940" y="1375090"/>
        <a:ext cx="917653" cy="917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A2E34-CD3D-4A6C-8C50-393E67E96A05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4D67D-C3B0-49D1-BF49-E92B475D2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39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4D67D-C3B0-49D1-BF49-E92B475D2082}" type="slidenum">
              <a:rPr lang="ru-RU" smtClean="0"/>
              <a:t>60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613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64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744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9170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03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712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274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975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66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372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596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2710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120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7457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306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4505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3029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304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37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0375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210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3933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10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890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20D9DF-7AC5-4ED0-A316-75FF9EBF46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16.04.2021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7225EC-3B6B-461A-A80D-B77D3D6DFEF1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420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560840" cy="4392488"/>
          </a:xfrm>
        </p:spPr>
        <p:txBody>
          <a:bodyPr/>
          <a:lstStyle/>
          <a:p>
            <a:r>
              <a:rPr lang="sah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Публичный о</a:t>
            </a:r>
            <a:r>
              <a:rPr lang="ru-RU" sz="28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тчет</a:t>
            </a:r>
            <a:r>
              <a:rPr 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самообследования</a:t>
            </a:r>
            <a:endParaRPr lang="ru-RU" sz="28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МБОУ «</a:t>
            </a:r>
            <a:r>
              <a:rPr lang="ru-RU" sz="28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Сургулукская</a:t>
            </a:r>
            <a:r>
              <a:rPr lang="ru-RU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средняя общеобразовательная школа имени братьев </a:t>
            </a:r>
            <a:r>
              <a:rPr lang="ru-RU" sz="28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Боескоровых</a:t>
            </a:r>
            <a:r>
              <a:rPr lang="ru-RU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 за </a:t>
            </a:r>
            <a:r>
              <a:rPr 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2018 – 2021 учебный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b="1" dirty="0" smtClean="0"/>
              <a:t>Специфика учебного плана.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Учебный план МБОУ «</a:t>
            </a:r>
            <a:r>
              <a:rPr lang="ru-RU" dirty="0" err="1" smtClean="0"/>
              <a:t>Сургулукская</a:t>
            </a:r>
            <a:r>
              <a:rPr lang="ru-RU" dirty="0" smtClean="0"/>
              <a:t> средняя общеобразовательная школа им. братьев </a:t>
            </a:r>
            <a:r>
              <a:rPr lang="ru-RU" dirty="0" err="1" smtClean="0"/>
              <a:t>Боескоровых</a:t>
            </a:r>
            <a:r>
              <a:rPr lang="ru-RU" dirty="0" smtClean="0"/>
              <a:t>» составлен в соответствии с </a:t>
            </a:r>
            <a:r>
              <a:rPr lang="ru-RU" dirty="0" err="1" smtClean="0"/>
              <a:t>Санпин</a:t>
            </a:r>
            <a:r>
              <a:rPr lang="ru-RU" dirty="0" smtClean="0"/>
              <a:t>. В учебном плане определено количество учебных часов на изучение учебных предметов федерального компонента государственного стандарта общего образования, регионального компонента и компонента образовательного учреждения. Часы компонента образовательного учреждения используются для углубленного изучения учебных предметов федерального компонента базисного учебного плана, для введения новых учебных предметов, факультативов, дополнительных образовательных модулей, спецкурсов и практикумов.  Учебный план составлен с целью дальнейшего совершенствования образовательного процесса, повышения результативности обучения детей, обеспечения вариативности образовательного процесса. </a:t>
            </a:r>
          </a:p>
          <a:p>
            <a:pPr algn="just">
              <a:buNone/>
            </a:pPr>
            <a:r>
              <a:rPr lang="ru-RU" dirty="0" smtClean="0"/>
              <a:t>Учебный план школы направлен на решение следующих задач: </a:t>
            </a:r>
          </a:p>
          <a:p>
            <a:pPr algn="just">
              <a:buNone/>
            </a:pPr>
            <a:r>
              <a:rPr lang="ru-RU" dirty="0" smtClean="0"/>
              <a:t>- обеспечение базового образования для каждого обучающегося; </a:t>
            </a:r>
          </a:p>
          <a:p>
            <a:pPr algn="just">
              <a:buNone/>
            </a:pPr>
            <a:r>
              <a:rPr lang="ru-RU" dirty="0" smtClean="0"/>
              <a:t>- создание условий для развития мышления, расширения кругозора, </a:t>
            </a:r>
            <a:br>
              <a:rPr lang="ru-RU" dirty="0" smtClean="0"/>
            </a:br>
            <a:r>
              <a:rPr lang="ru-RU" dirty="0" smtClean="0"/>
              <a:t>              социальной адаптации обучающихся;</a:t>
            </a:r>
          </a:p>
          <a:p>
            <a:pPr algn="just">
              <a:buNone/>
            </a:pPr>
            <a:r>
              <a:rPr lang="ru-RU" dirty="0" smtClean="0"/>
              <a:t>- нормализация учебной нагрузки обучающихся, устранение перегрузок, подрывающих их физическое и психическое здоровье; </a:t>
            </a:r>
          </a:p>
          <a:p>
            <a:pPr algn="just">
              <a:buNone/>
            </a:pPr>
            <a:r>
              <a:rPr lang="ru-RU" dirty="0" smtClean="0"/>
              <a:t>- обеспечение компьютерной грамотности. </a:t>
            </a:r>
          </a:p>
          <a:p>
            <a:pPr algn="just">
              <a:buNone/>
            </a:pPr>
            <a:r>
              <a:rPr lang="ru-RU" dirty="0" smtClean="0"/>
              <a:t>При составлении учебного плана соблюдалась преемственность между ступенями обучения и классами. Уровень учебной недельной нагрузки на ученика не превышает предельно допустимого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08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/>
              <a:t>Социально-педагогическая служба в учебно-воспитательном процессе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Деятельность социально-педагогической службы школы направлена на изучение </a:t>
            </a:r>
          </a:p>
          <a:p>
            <a:pPr algn="just">
              <a:buNone/>
            </a:pPr>
            <a:r>
              <a:rPr lang="ru-RU" dirty="0" smtClean="0"/>
              <a:t>личности учащихся с целью дальнейшей социализации. С этой целью изучается </a:t>
            </a:r>
          </a:p>
          <a:p>
            <a:pPr algn="just">
              <a:buNone/>
            </a:pPr>
            <a:r>
              <a:rPr lang="ru-RU" dirty="0" smtClean="0"/>
              <a:t>динамика следующих показателей:</a:t>
            </a:r>
          </a:p>
          <a:p>
            <a:pPr lvl="0" algn="just">
              <a:buNone/>
            </a:pPr>
            <a:r>
              <a:rPr lang="ru-RU" dirty="0" smtClean="0"/>
              <a:t>физиологических (состояние здоровья);</a:t>
            </a:r>
          </a:p>
          <a:p>
            <a:pPr lvl="0" algn="just">
              <a:buNone/>
            </a:pPr>
            <a:r>
              <a:rPr lang="ru-RU" dirty="0" smtClean="0"/>
              <a:t>социально-бытовые условия;</a:t>
            </a:r>
          </a:p>
          <a:p>
            <a:pPr lvl="0" algn="just">
              <a:buNone/>
            </a:pPr>
            <a:r>
              <a:rPr lang="ru-RU" dirty="0" smtClean="0"/>
              <a:t>морально-этические качества (прилежание, настойчивость, осознанность </a:t>
            </a:r>
          </a:p>
          <a:p>
            <a:pPr algn="just">
              <a:buNone/>
            </a:pPr>
            <a:r>
              <a:rPr lang="ru-RU" dirty="0" smtClean="0"/>
              <a:t>выбора и действий, дисциплинированность, соблюдение общественных правил и норм поведения).</a:t>
            </a:r>
          </a:p>
          <a:p>
            <a:pPr algn="just">
              <a:buNone/>
            </a:pPr>
            <a:r>
              <a:rPr lang="ru-RU" dirty="0" smtClean="0"/>
              <a:t>психолого-педагогическое сопровождение УВП.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535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986595"/>
              </p:ext>
            </p:extLst>
          </p:nvPr>
        </p:nvGraphicFramePr>
        <p:xfrm>
          <a:off x="357158" y="1285875"/>
          <a:ext cx="8229600" cy="557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9484" y="428604"/>
            <a:ext cx="7538730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>
                <a:ln w="11430"/>
                <a:gradFill>
                  <a:gsLst>
                    <a:gs pos="25000">
                      <a:srgbClr val="009DD9">
                        <a:satMod val="155000"/>
                      </a:srgbClr>
                    </a:gs>
                    <a:gs pos="100000">
                      <a:srgbClr val="009DD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Инклюзивное образование /количество детей </a:t>
            </a:r>
            <a:endParaRPr lang="ru-RU" sz="2400" b="1" spc="50" dirty="0" smtClean="0">
              <a:ln w="11430"/>
              <a:gradFill>
                <a:gsLst>
                  <a:gs pos="25000">
                    <a:srgbClr val="009DD9">
                      <a:satMod val="155000"/>
                    </a:srgbClr>
                  </a:gs>
                  <a:gs pos="100000">
                    <a:srgbClr val="009DD9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rgbClr val="009DD9">
                        <a:satMod val="155000"/>
                      </a:srgbClr>
                    </a:gs>
                    <a:gs pos="100000">
                      <a:srgbClr val="009DD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</a:t>
            </a:r>
            <a:r>
              <a:rPr lang="ru-RU" sz="2400" b="1" spc="50" dirty="0">
                <a:ln w="11430"/>
                <a:gradFill>
                  <a:gsLst>
                    <a:gs pos="25000">
                      <a:srgbClr val="009DD9">
                        <a:satMod val="155000"/>
                      </a:srgbClr>
                    </a:gs>
                    <a:gs pos="100000">
                      <a:srgbClr val="009DD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ограниченными возможностями здоровья/</a:t>
            </a:r>
          </a:p>
        </p:txBody>
      </p:sp>
    </p:spTree>
    <p:extLst>
      <p:ext uri="{BB962C8B-B14F-4D97-AF65-F5344CB8AC3E}">
        <p14:creationId xmlns:p14="http://schemas.microsoft.com/office/powerpoint/2010/main" val="96298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Контингент обучающихся</a:t>
            </a:r>
            <a:br>
              <a:rPr lang="ru-RU" sz="2800" b="1" dirty="0" smtClean="0"/>
            </a:br>
            <a:r>
              <a:rPr lang="ru-RU" sz="2800" b="1" dirty="0" smtClean="0"/>
              <a:t>2020 – 2021 учебный год</a:t>
            </a:r>
            <a:endParaRPr lang="ru-RU" sz="2800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24316"/>
              </p:ext>
            </p:extLst>
          </p:nvPr>
        </p:nvGraphicFramePr>
        <p:xfrm>
          <a:off x="457200" y="1700809"/>
          <a:ext cx="82296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158165"/>
              </p:ext>
            </p:extLst>
          </p:nvPr>
        </p:nvGraphicFramePr>
        <p:xfrm>
          <a:off x="1187624" y="5789305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xmlns="" val="4176241438"/>
                    </a:ext>
                  </a:extLst>
                </a:gridCol>
                <a:gridCol w="3775968">
                  <a:extLst>
                    <a:ext uri="{9D8B030D-6E8A-4147-A177-3AD203B41FA5}">
                      <a16:colId xmlns:a16="http://schemas.microsoft.com/office/drawing/2014/main" xmlns="" val="91920133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11038857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Девочки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Всего  23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00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Мальчики</a:t>
                      </a:r>
                      <a:endParaRPr lang="ru-RU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Всего 30</a:t>
                      </a:r>
                      <a:endParaRPr lang="ru-RU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2348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8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Социальный состав семей</a:t>
            </a:r>
            <a:br>
              <a:rPr lang="ru-RU" sz="2800" b="1" dirty="0" smtClean="0"/>
            </a:br>
            <a:r>
              <a:rPr lang="ru-RU" sz="2800" b="1" dirty="0" smtClean="0"/>
              <a:t>2020 – 2021 учебный год</a:t>
            </a:r>
            <a:endParaRPr lang="ru-RU" sz="2800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66088"/>
              </p:ext>
            </p:extLst>
          </p:nvPr>
        </p:nvGraphicFramePr>
        <p:xfrm>
          <a:off x="485400" y="1584907"/>
          <a:ext cx="8229600" cy="4911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267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Возраст и образование родителей</a:t>
            </a:r>
            <a:br>
              <a:rPr lang="ru-RU" sz="3200" b="1" dirty="0" smtClean="0"/>
            </a:br>
            <a:r>
              <a:rPr lang="ru-RU" sz="3200" b="1" dirty="0" smtClean="0"/>
              <a:t>2020 – 2021 учебный год.</a:t>
            </a:r>
            <a:endParaRPr lang="ru-RU" sz="3200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54611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647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родителей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– 2021 учебный год.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639882"/>
              </p:ext>
            </p:extLst>
          </p:nvPr>
        </p:nvGraphicFramePr>
        <p:xfrm>
          <a:off x="457200" y="1357299"/>
          <a:ext cx="8229600" cy="4967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865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Группы здоровья</a:t>
            </a:r>
            <a:br>
              <a:rPr lang="ru-RU" sz="3200" b="1" dirty="0" smtClean="0"/>
            </a:br>
            <a:r>
              <a:rPr lang="ru-RU" sz="3200" b="1" dirty="0" smtClean="0"/>
              <a:t>2020 – 2021 учебный год.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727992"/>
              </p:ext>
            </p:extLst>
          </p:nvPr>
        </p:nvGraphicFramePr>
        <p:xfrm>
          <a:off x="251520" y="1500174"/>
          <a:ext cx="8435280" cy="5097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57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Пропуск уроков за 2020-2021 учебный год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772110"/>
              </p:ext>
            </p:extLst>
          </p:nvPr>
        </p:nvGraphicFramePr>
        <p:xfrm>
          <a:off x="107504" y="2060848"/>
          <a:ext cx="871296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728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305800" cy="506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персонала образовательного учреждения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– 2021 учебный год.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96758811"/>
              </p:ext>
            </p:extLst>
          </p:nvPr>
        </p:nvGraphicFramePr>
        <p:xfrm>
          <a:off x="533400" y="1847088"/>
          <a:ext cx="8229600" cy="4531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615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203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Учредитель:</a:t>
            </a:r>
            <a:r>
              <a:rPr lang="ru-RU" dirty="0" smtClean="0"/>
              <a:t>   Муниципальный район «</a:t>
            </a:r>
            <a:r>
              <a:rPr lang="ru-RU" dirty="0" err="1" smtClean="0"/>
              <a:t>Верхневилюйский</a:t>
            </a:r>
            <a:r>
              <a:rPr lang="ru-RU" dirty="0" smtClean="0"/>
              <a:t> улус (район)»  Республики Саха (Якутия).</a:t>
            </a:r>
          </a:p>
          <a:p>
            <a:pPr lvl="0">
              <a:buClr>
                <a:srgbClr val="0BD0D9"/>
              </a:buClr>
            </a:pPr>
            <a:r>
              <a:rPr lang="ru-RU" b="1" dirty="0" smtClean="0"/>
              <a:t>Наименование</a:t>
            </a:r>
            <a:r>
              <a:rPr lang="ru-RU" dirty="0" smtClean="0"/>
              <a:t> ОУ (по уставу): Муниципальное бюджетное общеобразовательное учреждение «</a:t>
            </a:r>
            <a:r>
              <a:rPr lang="ru-RU" dirty="0" err="1" smtClean="0"/>
              <a:t>Сургулукская</a:t>
            </a:r>
            <a:r>
              <a:rPr lang="ru-RU" dirty="0" smtClean="0"/>
              <a:t> средняя общеобразовательная школа имени братьев </a:t>
            </a:r>
            <a:r>
              <a:rPr lang="ru-RU" dirty="0" err="1" smtClean="0"/>
              <a:t>Боескоровых</a:t>
            </a:r>
            <a:r>
              <a:rPr lang="ru-RU" dirty="0" smtClean="0"/>
              <a:t>»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smtClean="0">
                <a:solidFill>
                  <a:prstClr val="black"/>
                </a:solidFill>
              </a:rPr>
              <a:t>муниципального района </a:t>
            </a:r>
            <a:r>
              <a:rPr lang="ru-RU" dirty="0">
                <a:solidFill>
                  <a:prstClr val="black"/>
                </a:solidFill>
              </a:rPr>
              <a:t>«</a:t>
            </a:r>
            <a:r>
              <a:rPr lang="ru-RU" dirty="0" err="1">
                <a:solidFill>
                  <a:prstClr val="black"/>
                </a:solidFill>
              </a:rPr>
              <a:t>Верхневилюйский</a:t>
            </a:r>
            <a:r>
              <a:rPr lang="ru-RU" dirty="0">
                <a:solidFill>
                  <a:prstClr val="black"/>
                </a:solidFill>
              </a:rPr>
              <a:t> улус (район)»  Республики Саха (Якутия</a:t>
            </a:r>
            <a:r>
              <a:rPr lang="ru-RU" dirty="0" smtClean="0">
                <a:solidFill>
                  <a:prstClr val="black"/>
                </a:solidFill>
              </a:rPr>
              <a:t>)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Фактический адрес:</a:t>
            </a:r>
            <a:r>
              <a:rPr lang="ru-RU" dirty="0" smtClean="0"/>
              <a:t> Республика Саха (Якутия), </a:t>
            </a:r>
            <a:r>
              <a:rPr lang="ru-RU" dirty="0" err="1" smtClean="0"/>
              <a:t>Верхневилюйскийулус</a:t>
            </a:r>
            <a:r>
              <a:rPr lang="ru-RU" dirty="0" smtClean="0"/>
              <a:t>, </a:t>
            </a:r>
            <a:r>
              <a:rPr lang="ru-RU" dirty="0" err="1" smtClean="0"/>
              <a:t>с.Багадя</a:t>
            </a:r>
            <a:r>
              <a:rPr lang="ru-RU" dirty="0" smtClean="0"/>
              <a:t>, </a:t>
            </a:r>
            <a:r>
              <a:rPr lang="ru-RU" dirty="0" err="1" smtClean="0"/>
              <a:t>Сургулукского</a:t>
            </a:r>
            <a:r>
              <a:rPr lang="ru-RU" dirty="0" smtClean="0"/>
              <a:t> наслега, ул. Центральная,7.</a:t>
            </a:r>
          </a:p>
          <a:p>
            <a:r>
              <a:rPr lang="ru-RU" b="1" dirty="0" smtClean="0"/>
              <a:t>Телефон, </a:t>
            </a:r>
            <a:r>
              <a:rPr lang="ru-RU" b="1" dirty="0" err="1" smtClean="0"/>
              <a:t>e-mail</a:t>
            </a:r>
            <a:r>
              <a:rPr lang="ru-RU" b="1" dirty="0" smtClean="0"/>
              <a:t>, школьный сайт:</a:t>
            </a:r>
            <a:r>
              <a:rPr lang="ru-RU" dirty="0" smtClean="0"/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841126577</a:t>
            </a:r>
            <a:r>
              <a:rPr lang="ru-RU" dirty="0" smtClean="0"/>
              <a:t>, </a:t>
            </a:r>
            <a:r>
              <a:rPr lang="en-US" u="sng" dirty="0" smtClean="0">
                <a:solidFill>
                  <a:srgbClr val="0070C0"/>
                </a:solidFill>
              </a:rPr>
              <a:t>Surguluksosh@mail.ru</a:t>
            </a:r>
            <a:r>
              <a:rPr lang="ru-RU" dirty="0" smtClean="0"/>
              <a:t>, </a:t>
            </a:r>
          </a:p>
          <a:p>
            <a:r>
              <a:rPr lang="ru-RU" b="1" dirty="0" smtClean="0"/>
              <a:t>Тип и вид ОУ:</a:t>
            </a:r>
            <a:r>
              <a:rPr lang="ru-RU" dirty="0" smtClean="0"/>
              <a:t> Муниципальное бюджетное общеобразовательное учреждение.</a:t>
            </a:r>
          </a:p>
          <a:p>
            <a:r>
              <a:rPr lang="ru-RU" b="1" dirty="0" smtClean="0"/>
              <a:t>Директор школы:</a:t>
            </a:r>
            <a:r>
              <a:rPr lang="ru-RU" dirty="0" smtClean="0"/>
              <a:t> Томский Николай Александрович.</a:t>
            </a:r>
          </a:p>
          <a:p>
            <a:r>
              <a:rPr lang="ru-RU" dirty="0" smtClean="0"/>
              <a:t>зам. директора по УР: Ксенофонтова Любовь Алексеевна, </a:t>
            </a:r>
            <a:endParaRPr lang="en-US" dirty="0" smtClean="0"/>
          </a:p>
          <a:p>
            <a:r>
              <a:rPr lang="ru-RU" dirty="0" smtClean="0"/>
              <a:t>зам. </a:t>
            </a:r>
            <a:r>
              <a:rPr lang="sah-RU" dirty="0" smtClean="0"/>
              <a:t>д</a:t>
            </a:r>
            <a:r>
              <a:rPr lang="ru-RU" dirty="0" err="1" smtClean="0"/>
              <a:t>иректора</a:t>
            </a:r>
            <a:r>
              <a:rPr lang="ru-RU" dirty="0" smtClean="0"/>
              <a:t> по ВР: </a:t>
            </a:r>
            <a:r>
              <a:rPr lang="ru-RU" dirty="0" err="1" smtClean="0"/>
              <a:t>Боескорова</a:t>
            </a:r>
            <a:r>
              <a:rPr lang="ru-RU" dirty="0" smtClean="0"/>
              <a:t> Октябрина Ильинична, </a:t>
            </a:r>
            <a:endParaRPr lang="en-US" dirty="0" smtClean="0"/>
          </a:p>
          <a:p>
            <a:r>
              <a:rPr lang="ru-RU" dirty="0" smtClean="0"/>
              <a:t>председатель профкома школы: </a:t>
            </a:r>
            <a:r>
              <a:rPr lang="ru-RU" dirty="0" err="1" smtClean="0"/>
              <a:t>Боескорова</a:t>
            </a:r>
            <a:r>
              <a:rPr lang="ru-RU" dirty="0" smtClean="0"/>
              <a:t> </a:t>
            </a:r>
            <a:r>
              <a:rPr lang="ru-RU" dirty="0" err="1" smtClean="0"/>
              <a:t>Октябрина</a:t>
            </a:r>
            <a:r>
              <a:rPr lang="ru-RU" dirty="0" smtClean="0"/>
              <a:t> Ильинична.</a:t>
            </a:r>
          </a:p>
          <a:p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66420" y="571480"/>
            <a:ext cx="7491794" cy="13234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rgbClr val="009DD9">
                        <a:satMod val="155000"/>
                      </a:srgbClr>
                    </a:gs>
                    <a:gs pos="100000">
                      <a:srgbClr val="009DD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Общая информация об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rgbClr val="009DD9">
                        <a:satMod val="155000"/>
                      </a:srgbClr>
                    </a:gs>
                    <a:gs pos="100000">
                      <a:srgbClr val="009DD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образовательном учреждении</a:t>
            </a:r>
            <a:endParaRPr lang="ru-RU" sz="4000" b="1" spc="50" dirty="0" smtClean="0">
              <a:ln w="11430"/>
              <a:gradFill>
                <a:gsLst>
                  <a:gs pos="25000">
                    <a:srgbClr val="009DD9">
                      <a:satMod val="155000"/>
                    </a:srgbClr>
                  </a:gs>
                  <a:gs pos="100000">
                    <a:srgbClr val="009DD9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96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/>
          <a:lstStyle/>
          <a:p>
            <a:pPr algn="ctr"/>
            <a:r>
              <a:rPr lang="ru-RU" b="1" dirty="0" smtClean="0"/>
              <a:t>Возраст педагогов </a:t>
            </a:r>
            <a:endParaRPr lang="ru-RU" dirty="0"/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617637"/>
              </p:ext>
            </p:extLst>
          </p:nvPr>
        </p:nvGraphicFramePr>
        <p:xfrm>
          <a:off x="457200" y="1124745"/>
          <a:ext cx="8229600" cy="5199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469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05800" cy="5783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педагогов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– 2021 учебный год.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01458522"/>
              </p:ext>
            </p:extLst>
          </p:nvPr>
        </p:nvGraphicFramePr>
        <p:xfrm>
          <a:off x="543744" y="1628800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2401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57200" y="908720"/>
            <a:ext cx="8305800" cy="43204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педагогов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2021 год.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Объект 1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41260811"/>
              </p:ext>
            </p:extLst>
          </p:nvPr>
        </p:nvGraphicFramePr>
        <p:xfrm>
          <a:off x="683568" y="1628800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322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Профессиональное развитие кадрового ресурса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(система повышения профессиональной компетенции, приток молодых специалистов). В 2020-2021 году прибыло 3 молодых специалиста. Это учителя – английского языка, домашнего обучения, физической культуры. Остальную массу занимает -  педагогический состав опытных учителей. 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448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Условия обучения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2020 – 2021 учебном году. Школа работала в режиме шестидневной недели. Продолжительность урока- 45 мин. В первом классе в I четверти- 35 мин., а во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IV четвертях-45 мин. Начало занятий - в 8.30 мин. Заканчиваются уроки - в 14.30 мин. Маленькие перемены - по 10 мин., большие - по 15 мин.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15ч.30 м. проводились дополнительные факультативы, консультации, кружки и секции. Годовой цикл обучения: 4 четверти, всего 34 учебные недели, для первого класса - 33 учебные недели. В начальной школе по программе федерального государственного образовательного стандарта обучаются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19 школьника  с 1 по 4 классы. /1 класс – 2, 2 класс- 8, 3 класс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обучающихся/ 4 класс - 4.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56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0057" y="404664"/>
            <a:ext cx="84352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Расписание начальных классов</a:t>
            </a:r>
            <a:br>
              <a:rPr lang="ru-RU" sz="3200" dirty="0" smtClean="0"/>
            </a:br>
            <a:r>
              <a:rPr lang="ru-RU" sz="3200" dirty="0" smtClean="0"/>
              <a:t>на 2020 -2021 учебный год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645696"/>
              </p:ext>
            </p:extLst>
          </p:nvPr>
        </p:nvGraphicFramePr>
        <p:xfrm>
          <a:off x="428596" y="1700806"/>
          <a:ext cx="8258203" cy="4176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35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пн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чт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пт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сб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5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5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5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5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IV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018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Расписание с 5 по 11 класс на 2020 -2021 учебный год 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652037"/>
              </p:ext>
            </p:extLst>
          </p:nvPr>
        </p:nvGraphicFramePr>
        <p:xfrm>
          <a:off x="457200" y="1935159"/>
          <a:ext cx="8229599" cy="4302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37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чт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пт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сб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7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7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VI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7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VII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7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VIII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7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IX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7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7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XI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256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514691"/>
              </p:ext>
            </p:extLst>
          </p:nvPr>
        </p:nvGraphicFramePr>
        <p:xfrm>
          <a:off x="357157" y="1124744"/>
          <a:ext cx="8501121" cy="4673686"/>
        </p:xfrm>
        <a:graphic>
          <a:graphicData uri="http://schemas.openxmlformats.org/drawingml/2006/table">
            <a:tbl>
              <a:tblPr/>
              <a:tblGrid>
                <a:gridCol w="4287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315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458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619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79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169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5733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099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Calibri"/>
                          <a:cs typeface="Times New Roman"/>
                        </a:rPr>
                        <a:t>Фамилия, имя обучающегося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Calibri"/>
                          <a:cs typeface="Times New Roman"/>
                        </a:rPr>
                        <a:t>Направление 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Calibri"/>
                          <a:cs typeface="Times New Roman"/>
                        </a:rPr>
                        <a:t>место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Руководитель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830"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Призеры олимпиад муниципального этапа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3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Адамова Саша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Английский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3м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Петрова А.Н.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Максимова Саша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Русский язык 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3м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Борзова Н.И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Борисова Юлия 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Биология 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3м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err="1" smtClean="0"/>
                        <a:t>Боескорова</a:t>
                      </a:r>
                      <a:r>
                        <a:rPr lang="ru-RU" sz="1400" dirty="0" smtClean="0"/>
                        <a:t> О.И.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032"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Улусно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-практическая конференция «Шаг в будущее» 2020</a:t>
                      </a:r>
                      <a:endParaRPr lang="ru-RU" sz="13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97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Большаков Денис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Краеведение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2м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Петрова А.Н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9727"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Calibri"/>
                          <a:ea typeface="Times New Roman"/>
                          <a:cs typeface="Times New Roman"/>
                        </a:rPr>
                        <a:t>Республиканский конкурс выразительного </a:t>
                      </a:r>
                      <a:r>
                        <a:rPr lang="ru-RU" sz="13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чтениястихов</a:t>
                      </a:r>
                      <a:r>
                        <a:rPr lang="ru-RU" sz="1300" b="1" dirty="0" smtClean="0">
                          <a:latin typeface="Calibri"/>
                          <a:ea typeface="Times New Roman"/>
                          <a:cs typeface="Times New Roman"/>
                        </a:rPr>
                        <a:t> «В мире поэзии»</a:t>
                      </a:r>
                      <a:endParaRPr lang="ru-RU" sz="13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46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Егорова </a:t>
                      </a:r>
                      <a:r>
                        <a:rPr lang="ru-RU" sz="1400" dirty="0" err="1" smtClean="0"/>
                        <a:t>Сайыына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2м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Тарасова Д.В</a:t>
                      </a: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6426"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Республиканский</a:t>
                      </a:r>
                      <a:r>
                        <a:rPr lang="ru-RU" sz="13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конкурс Н.Е. </a:t>
                      </a:r>
                      <a:r>
                        <a:rPr lang="ru-RU" sz="13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Мординов</a:t>
                      </a:r>
                      <a:r>
                        <a:rPr lang="ru-RU" sz="13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– </a:t>
                      </a:r>
                      <a:r>
                        <a:rPr lang="ru-RU" sz="13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Амма</a:t>
                      </a:r>
                      <a:r>
                        <a:rPr lang="ru-RU" sz="13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Аччыгыйа</a:t>
                      </a:r>
                      <a:r>
                        <a:rPr lang="ru-RU" sz="13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тереебутэ</a:t>
                      </a:r>
                      <a:r>
                        <a:rPr lang="ru-RU" sz="13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115 </a:t>
                      </a:r>
                      <a:r>
                        <a:rPr lang="ru-RU" sz="13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сылын</a:t>
                      </a:r>
                      <a:r>
                        <a:rPr lang="ru-RU" sz="13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ананар</a:t>
                      </a:r>
                      <a:r>
                        <a:rPr lang="ru-RU" sz="13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курэх</a:t>
                      </a:r>
                      <a:r>
                        <a:rPr lang="ru-RU" sz="13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ru-RU" sz="13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Онус</a:t>
                      </a:r>
                      <a:r>
                        <a:rPr lang="ru-RU" sz="13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то5о».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97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Ксенофонтов Тимур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Конкурс</a:t>
                      </a:r>
                      <a:r>
                        <a:rPr lang="ru-RU" sz="1400" baseline="0" dirty="0" smtClean="0"/>
                        <a:t> рисунков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2м</a:t>
                      </a:r>
                      <a:endParaRPr lang="ru-RU" sz="1400" b="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Тарасова Д.В</a:t>
                      </a: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9727"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XIII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Всероссийский конкурс для детей «Надежды России» </a:t>
                      </a:r>
                      <a:endParaRPr lang="ru-RU" sz="14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b="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8684002"/>
                  </a:ext>
                </a:extLst>
              </a:tr>
              <a:tr h="2897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Богачанова</a:t>
                      </a:r>
                      <a:r>
                        <a:rPr lang="ru-RU" sz="1400" dirty="0" smtClean="0"/>
                        <a:t> Виолетта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Музыкальное творчество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1м</a:t>
                      </a:r>
                      <a:endParaRPr lang="ru-RU" sz="1400" b="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Борисов А.Г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2058337"/>
                  </a:ext>
                </a:extLst>
              </a:tr>
              <a:tr h="2897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Соргоева</a:t>
                      </a:r>
                      <a:r>
                        <a:rPr lang="ru-RU" sz="1400" dirty="0" smtClean="0"/>
                        <a:t> Милана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Музыкальное творчество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1м</a:t>
                      </a:r>
                      <a:endParaRPr lang="ru-RU" sz="1400" b="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Борисов А.Г</a:t>
                      </a:r>
                      <a:endParaRPr lang="ru-RU" sz="1400" dirty="0"/>
                    </a:p>
                  </a:txBody>
                  <a:tcPr marL="61899" marR="61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82125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818" y="1038800"/>
            <a:ext cx="8305800" cy="50405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dirty="0">
                <a:ea typeface="Times New Roman"/>
                <a:cs typeface="Times New Roman"/>
              </a:rPr>
              <a:t/>
            </a:r>
            <a:br>
              <a:rPr lang="ru-RU" sz="3600" dirty="0">
                <a:ea typeface="Times New Roman"/>
                <a:cs typeface="Times New Roman"/>
              </a:rPr>
            </a:b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704088"/>
            <a:ext cx="8229600" cy="636680"/>
          </a:xfrm>
          <a:prstGeom prst="rect">
            <a:avLst/>
          </a:prstGeom>
        </p:spPr>
        <p:txBody>
          <a:bodyPr vert="horz" lIns="0" tIns="45720" rIns="0" bIns="0" anchor="b">
            <a:normAutofit fontScale="4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Наши достижения на 2020 -2021 учебный год</a:t>
            </a:r>
            <a:r>
              <a:rPr lang="ru-RU" sz="5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5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960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316386"/>
              </p:ext>
            </p:extLst>
          </p:nvPr>
        </p:nvGraphicFramePr>
        <p:xfrm>
          <a:off x="251520" y="548681"/>
          <a:ext cx="8638496" cy="5029950"/>
        </p:xfrm>
        <a:graphic>
          <a:graphicData uri="http://schemas.openxmlformats.org/drawingml/2006/table">
            <a:tbl>
              <a:tblPr/>
              <a:tblGrid>
                <a:gridCol w="19321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60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629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15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85768">
                  <a:extLst>
                    <a:ext uri="{9D8B030D-6E8A-4147-A177-3AD203B41FA5}">
                      <a16:colId xmlns:a16="http://schemas.microsoft.com/office/drawing/2014/main" xmlns="" val="2834678829"/>
                    </a:ext>
                  </a:extLst>
                </a:gridCol>
              </a:tblGrid>
              <a:tr h="477164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Республиканское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научно-практическая конференция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Угаровские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чтения» 2021г.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Большаков Денис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НПК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м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А.П.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001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Республиканский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фестиваль «Таланты земли </a:t>
                      </a:r>
                      <a:r>
                        <a:rPr lang="ru-RU" sz="1400" b="1" baseline="0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олонхо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2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Максимова Лиза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Лауреат 1 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7164">
                <a:tc gridSpan="5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Республиканский интеллектуально-познавательный конкурс «Я – первоклассник»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71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Алексеева Ульяна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ЦДМ «Пора роста»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1м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Семенова Т.А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8582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республиканская олимпиада по физической культуре “Спортивная Якутия”</a:t>
                      </a:r>
                      <a:endParaRPr lang="ru-RU" sz="14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716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Алексеева Ульяна</a:t>
                      </a:r>
                      <a:endParaRPr lang="ru-RU" sz="1400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ЦДМ «Пора роста»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1м</a:t>
                      </a: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6397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r>
                        <a:rPr kumimoji="0" lang="sah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Олоҥхо декадатыгар “Олоҥхо Тойуга”  онлайн конкурска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</a:tabLs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15432295"/>
                  </a:ext>
                </a:extLst>
              </a:tr>
              <a:tr h="404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Акимова Элеонора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Тойук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2м</a:t>
                      </a: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Иванова А.С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1378572"/>
                  </a:ext>
                </a:extLst>
              </a:tr>
              <a:tr h="5554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Богачанова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Виолетта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sah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Республиканский конкурс чтецов  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sah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Хомоҕой хоһоон хонуута” 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sah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Дипломант</a:t>
                      </a: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Иванова А.С.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2467005"/>
                  </a:ext>
                </a:extLst>
              </a:tr>
              <a:tr h="5554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Соргоева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Милана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sah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Республиканский конкурс чтецов  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sah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Хомоҕой хоһоон хонуута” 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sah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Дипломант</a:t>
                      </a: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Иванова А.С.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3400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0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099587"/>
              </p:ext>
            </p:extLst>
          </p:nvPr>
        </p:nvGraphicFramePr>
        <p:xfrm>
          <a:off x="395536" y="764705"/>
          <a:ext cx="8229601" cy="5341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49">
                  <a:extLst>
                    <a:ext uri="{9D8B030D-6E8A-4147-A177-3AD203B41FA5}">
                      <a16:colId xmlns:a16="http://schemas.microsoft.com/office/drawing/2014/main" xmlns="" val="2504424485"/>
                    </a:ext>
                  </a:extLst>
                </a:gridCol>
                <a:gridCol w="2054765">
                  <a:extLst>
                    <a:ext uri="{9D8B030D-6E8A-4147-A177-3AD203B41FA5}">
                      <a16:colId xmlns:a16="http://schemas.microsoft.com/office/drawing/2014/main" xmlns="" val="805786357"/>
                    </a:ext>
                  </a:extLst>
                </a:gridCol>
                <a:gridCol w="587076">
                  <a:extLst>
                    <a:ext uri="{9D8B030D-6E8A-4147-A177-3AD203B41FA5}">
                      <a16:colId xmlns:a16="http://schemas.microsoft.com/office/drawing/2014/main" xmlns="" val="2540687211"/>
                    </a:ext>
                  </a:extLst>
                </a:gridCol>
                <a:gridCol w="2641840">
                  <a:extLst>
                    <a:ext uri="{9D8B030D-6E8A-4147-A177-3AD203B41FA5}">
                      <a16:colId xmlns:a16="http://schemas.microsoft.com/office/drawing/2014/main" xmlns="" val="2058991398"/>
                    </a:ext>
                  </a:extLst>
                </a:gridCol>
                <a:gridCol w="953998">
                  <a:extLst>
                    <a:ext uri="{9D8B030D-6E8A-4147-A177-3AD203B41FA5}">
                      <a16:colId xmlns:a16="http://schemas.microsoft.com/office/drawing/2014/main" xmlns="" val="2058787332"/>
                    </a:ext>
                  </a:extLst>
                </a:gridCol>
                <a:gridCol w="1541073">
                  <a:extLst>
                    <a:ext uri="{9D8B030D-6E8A-4147-A177-3AD203B41FA5}">
                      <a16:colId xmlns:a16="http://schemas.microsoft.com/office/drawing/2014/main" xmlns="" val="3824113289"/>
                    </a:ext>
                  </a:extLst>
                </a:gridCol>
              </a:tblGrid>
              <a:tr h="289393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XXVIII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республиканский заочный конкурс талантливых детей «</a:t>
                      </a:r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Сулусчаан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2021»</a:t>
                      </a: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97350941"/>
                  </a:ext>
                </a:extLst>
              </a:tr>
              <a:tr h="49196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Богачанова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Виолетта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Музыкальное творчество.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Борисов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А.Г.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1965082"/>
                  </a:ext>
                </a:extLst>
              </a:tr>
              <a:tr h="49196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Соргоева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Милана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Музыкальное творчество.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Борисов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А.Г.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1187535"/>
                  </a:ext>
                </a:extLst>
              </a:tr>
              <a:tr h="491969">
                <a:tc gridSpan="6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Улусный онлайн-конкурс: «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Байанай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бэлэ</a:t>
                      </a:r>
                      <a:r>
                        <a:rPr lang="sah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ҕ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э»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7727668"/>
                  </a:ext>
                </a:extLst>
              </a:tr>
              <a:tr h="491969"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Акимова Элеонора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Сатабыллаах отонньут</a:t>
                      </a:r>
                      <a:r>
                        <a:rPr lang="sah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Номинация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Иванова А.С.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5148831"/>
                  </a:ext>
                </a:extLst>
              </a:tr>
              <a:tr h="327137">
                <a:tc gridSpan="6">
                  <a:txBody>
                    <a:bodyPr/>
                    <a:lstStyle/>
                    <a:p>
                      <a:r>
                        <a:rPr lang="sah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конкурс “Оһуохай"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2958531"/>
                  </a:ext>
                </a:extLst>
              </a:tr>
              <a:tr h="423796"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Акимова Элеонора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Оһуохай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Иванова А.С.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3499838"/>
                  </a:ext>
                </a:extLst>
              </a:tr>
              <a:tr h="520189">
                <a:tc gridSpan="6">
                  <a:txBody>
                    <a:bodyPr/>
                    <a:lstStyle/>
                    <a:p>
                      <a:r>
                        <a:rPr kumimoji="0" lang="sah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“П.П.Ядрихинскай –Бэдьээлэ 120 сааһыгар аналлаах тойуккут киэҥ куйаарга чугдаардын”Өрөспүүбүлүкэ күрэҕэ</a:t>
                      </a:r>
                    </a:p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23297434"/>
                  </a:ext>
                </a:extLst>
              </a:tr>
              <a:tr h="520189"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Акимова Элеонора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Оһуохай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Грамота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Иванова А.С.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94950848"/>
                  </a:ext>
                </a:extLst>
              </a:tr>
              <a:tr h="520189">
                <a:tc gridSpan="6">
                  <a:txBody>
                    <a:bodyPr/>
                    <a:lstStyle/>
                    <a:p>
                      <a:r>
                        <a:rPr kumimoji="0" lang="sah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Улусный</a:t>
                      </a:r>
                      <a:r>
                        <a:rPr kumimoji="0" lang="sah-RU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</a:t>
                      </a:r>
                      <a:r>
                        <a:rPr kumimoji="0" lang="sah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онкурс рисунков “Моя малая Родина”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5884474"/>
                  </a:ext>
                </a:extLst>
              </a:tr>
              <a:tr h="520189"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Богачанова Виолетта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ah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</a:t>
                      </a:r>
                      <a:r>
                        <a:rPr lang="sah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6590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451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91841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Образовательная политика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5778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dirty="0" smtClean="0"/>
              <a:t>Методическая тема: </a:t>
            </a:r>
            <a:r>
              <a:rPr lang="ru-RU" dirty="0" smtClean="0"/>
              <a:t>создание наиболее благоприятных условий развития для всех учащихся, с учетом различий их склонностей и способностей, использование возможностей образовательного пространства школы, развитие дополнительного образования, привлечение социальных партнеров; гибкое реагирование на социально-культурные изменения среды; адаптация учащихся к быстро изменяющейся жизни; создание условия для саморазвития и самореализации каждого ученика; воспитание конкурентоспособного, образованного и нравственного человека, соответствующего инновационному развитию экономики.</a:t>
            </a:r>
          </a:p>
        </p:txBody>
      </p:sp>
    </p:spTree>
    <p:extLst>
      <p:ext uri="{BB962C8B-B14F-4D97-AF65-F5344CB8AC3E}">
        <p14:creationId xmlns:p14="http://schemas.microsoft.com/office/powerpoint/2010/main" val="103208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399155"/>
              </p:ext>
            </p:extLst>
          </p:nvPr>
        </p:nvGraphicFramePr>
        <p:xfrm>
          <a:off x="395538" y="764704"/>
          <a:ext cx="8280918" cy="5480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4">
                  <a:extLst>
                    <a:ext uri="{9D8B030D-6E8A-4147-A177-3AD203B41FA5}">
                      <a16:colId xmlns:a16="http://schemas.microsoft.com/office/drawing/2014/main" xmlns="" val="3239739626"/>
                    </a:ext>
                  </a:extLst>
                </a:gridCol>
                <a:gridCol w="2256252">
                  <a:extLst>
                    <a:ext uri="{9D8B030D-6E8A-4147-A177-3AD203B41FA5}">
                      <a16:colId xmlns:a16="http://schemas.microsoft.com/office/drawing/2014/main" xmlns="" val="4129079837"/>
                    </a:ext>
                  </a:extLst>
                </a:gridCol>
                <a:gridCol w="552060">
                  <a:extLst>
                    <a:ext uri="{9D8B030D-6E8A-4147-A177-3AD203B41FA5}">
                      <a16:colId xmlns:a16="http://schemas.microsoft.com/office/drawing/2014/main" xmlns="" val="4052840435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66703945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3887525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192809818"/>
                    </a:ext>
                  </a:extLst>
                </a:gridCol>
              </a:tblGrid>
              <a:tr h="449877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XXVIII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республиканский заочный конкурс талантливых детей «</a:t>
                      </a:r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Сулусчаан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2021»</a:t>
                      </a: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1044769"/>
                  </a:ext>
                </a:extLst>
              </a:tr>
              <a:tr h="44987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Васильев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Ньургун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Стихотворение.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Выразительное чтение.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Диплом 3 степени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А.Н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91431400"/>
                  </a:ext>
                </a:extLst>
              </a:tr>
              <a:tr h="44987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Ксенофонтов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Эрхан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Стихотворение.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Выразительное чтение.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Диплом 3 степени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47653314"/>
                  </a:ext>
                </a:extLst>
              </a:tr>
              <a:tr h="44987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Максимова Лиза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Стихотворение.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Выразительное чтение.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Диплом 3 степени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А.Н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58464630"/>
                  </a:ext>
                </a:extLst>
              </a:tr>
              <a:tr h="449877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Республиканская НПК про краеведению «История малой родины»</a:t>
                      </a:r>
                      <a:endParaRPr lang="ru-RU" sz="1400" b="1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06558003"/>
                  </a:ext>
                </a:extLst>
              </a:tr>
              <a:tr h="44987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Большаков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Денис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Краеведение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место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А.Н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52666309"/>
                  </a:ext>
                </a:extLst>
              </a:tr>
              <a:tr h="449877">
                <a:tc gridSpan="6"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Республиканский конкурс художественного перевода авторских стихотворений “</a:t>
                      </a: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Rhyme Kaleidoscope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6882923"/>
                  </a:ext>
                </a:extLst>
              </a:tr>
              <a:tr h="44987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Максимова Лиза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Стихотворение 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А.Н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7711571"/>
                  </a:ext>
                </a:extLst>
              </a:tr>
              <a:tr h="449877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00301560"/>
                  </a:ext>
                </a:extLst>
              </a:tr>
              <a:tr h="449877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52641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8155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643791"/>
              </p:ext>
            </p:extLst>
          </p:nvPr>
        </p:nvGraphicFramePr>
        <p:xfrm>
          <a:off x="323528" y="620688"/>
          <a:ext cx="8358245" cy="5852119"/>
        </p:xfrm>
        <a:graphic>
          <a:graphicData uri="http://schemas.openxmlformats.org/drawingml/2006/table">
            <a:tbl>
              <a:tblPr/>
              <a:tblGrid>
                <a:gridCol w="1915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97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378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8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556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7325">
                  <a:extLst>
                    <a:ext uri="{9D8B030D-6E8A-4147-A177-3AD203B41FA5}">
                      <a16:colId xmlns:a16="http://schemas.microsoft.com/office/drawing/2014/main" xmlns="" val="4056379086"/>
                    </a:ext>
                  </a:extLst>
                </a:gridCol>
              </a:tblGrid>
              <a:tr h="341755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Республиканский заочный конкурс семейного художественного чтения «</a:t>
                      </a:r>
                      <a:r>
                        <a:rPr lang="ru-RU" sz="14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Ийэ</a:t>
                      </a:r>
                      <a:r>
                        <a:rPr lang="ru-RU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 тыл </a:t>
                      </a:r>
                      <a:r>
                        <a:rPr lang="ru-RU" sz="14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илгэтинэн</a:t>
                      </a:r>
                      <a:r>
                        <a:rPr lang="ru-RU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Анисимова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Дайаана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Выразительное чтение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Тарасова Д.В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5691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Ксенофонтов Тимур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Выразительное чтение </a:t>
                      </a:r>
                    </a:p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3м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Тарасова Д.В</a:t>
                      </a:r>
                    </a:p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7846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1369">
                <a:tc gridSpan="5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Республиканская заочная викторина посвященной 80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летию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Г.С.Угарова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569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Максимова Александра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Викторина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Боескорова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О.И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5691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Улуустаа5ы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Тускул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о5о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айымньытын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киинэ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Байанай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бэлэ5э»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5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Ксенофонтов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Тимур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2м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Тарасова Д.В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6674">
                <a:tc gridSpan="5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Республикатаа5ы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тереебут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тыл кэтэ5инэн олимпиада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4217665"/>
                  </a:ext>
                </a:extLst>
              </a:tr>
              <a:tr h="36250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Егорова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Сайыына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тыла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Тарасова Д.В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5563929"/>
                  </a:ext>
                </a:extLst>
              </a:tr>
              <a:tr h="36250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Ксенофонтов Тимур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тыла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Тарасова Д.В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31970983"/>
                  </a:ext>
                </a:extLst>
              </a:tr>
              <a:tr h="36250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Анисимова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Дайаана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тыла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Тарасова Д.В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95016492"/>
                  </a:ext>
                </a:extLst>
              </a:tr>
              <a:tr h="36250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Улучный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конкурс «Стоп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ковид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!»</a:t>
                      </a: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8644962"/>
                  </a:ext>
                </a:extLst>
              </a:tr>
              <a:tr h="362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Ксенофонтов Тимур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рисунков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2м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3м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Тарасова Д.В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2965276"/>
                  </a:ext>
                </a:extLst>
              </a:tr>
              <a:tr h="36250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Большаков Денис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 рисунков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А.Н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97431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1760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381110"/>
              </p:ext>
            </p:extLst>
          </p:nvPr>
        </p:nvGraphicFramePr>
        <p:xfrm>
          <a:off x="539552" y="548681"/>
          <a:ext cx="8114260" cy="5331763"/>
        </p:xfrm>
        <a:graphic>
          <a:graphicData uri="http://schemas.openxmlformats.org/drawingml/2006/table">
            <a:tbl>
              <a:tblPr/>
              <a:tblGrid>
                <a:gridCol w="18503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4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373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0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38038">
                  <a:extLst>
                    <a:ext uri="{9D8B030D-6E8A-4147-A177-3AD203B41FA5}">
                      <a16:colId xmlns:a16="http://schemas.microsoft.com/office/drawing/2014/main" xmlns="" val="2082488499"/>
                    </a:ext>
                  </a:extLst>
                </a:gridCol>
              </a:tblGrid>
              <a:tr h="360039">
                <a:tc gridSpan="5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ah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kumimoji="0"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Vervilgeekfest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 в направлении Лучший 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косплей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ЦДТ 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Тускул</a:t>
                      </a:r>
                      <a:endParaRPr lang="ru-RU" sz="1400" b="1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125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Анисимов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Айтал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А.Н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1438">
                <a:tc gridSpan="5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тегулун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ыытыллар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регионнаа5ы «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Кылыьах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- 2021»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1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Добун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сурук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Чабыр5ах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м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Тарасова Д.В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883">
                <a:tc gridSpan="5"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Улусный конкурс «Мир увлечений»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71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Большаков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Денис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А.Н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037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Васильев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Ньургун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А.Н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71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Максимова Лиза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А.Н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56355669"/>
                  </a:ext>
                </a:extLst>
              </a:tr>
              <a:tr h="327055">
                <a:tc gridSpan="5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Улусное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очно – заочное НПК школьников «</a:t>
                      </a:r>
                      <a:r>
                        <a:rPr lang="ru-RU" sz="1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Архиповские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чтения»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32277731"/>
                  </a:ext>
                </a:extLst>
              </a:tr>
              <a:tr h="3062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Максимова Саша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Экологические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науки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Алексеева З.М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3700268"/>
                  </a:ext>
                </a:extLst>
              </a:tr>
              <a:tr h="507228">
                <a:tc gridSpan="5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Улусный конкурс «Большой секрет маленькой компании»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4415196"/>
                  </a:ext>
                </a:extLst>
              </a:tr>
              <a:tr h="50722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Семенова Нина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Викторина «Мы за ЗОЖ»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Семенова Т.А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4317104"/>
                  </a:ext>
                </a:extLst>
              </a:tr>
              <a:tr h="310600">
                <a:tc gridSpan="5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Улусная заочная викторина Н.Г. Золотарев – Николай Якутский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6959140"/>
                  </a:ext>
                </a:extLst>
              </a:tr>
              <a:tr h="50722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Большаков Денис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Викторина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Алексеева З.М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09798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35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055735"/>
              </p:ext>
            </p:extLst>
          </p:nvPr>
        </p:nvGraphicFramePr>
        <p:xfrm>
          <a:off x="457200" y="525494"/>
          <a:ext cx="8229599" cy="5662057"/>
        </p:xfrm>
        <a:graphic>
          <a:graphicData uri="http://schemas.openxmlformats.org/drawingml/2006/table">
            <a:tbl>
              <a:tblPr firstRow="1" firstCol="1" bandRow="1"/>
              <a:tblGrid>
                <a:gridCol w="442392">
                  <a:extLst>
                    <a:ext uri="{9D8B030D-6E8A-4147-A177-3AD203B41FA5}">
                      <a16:colId xmlns:a16="http://schemas.microsoft.com/office/drawing/2014/main" xmlns="" val="112337815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674878739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1734286484"/>
                    </a:ext>
                  </a:extLst>
                </a:gridCol>
                <a:gridCol w="2379932">
                  <a:extLst>
                    <a:ext uri="{9D8B030D-6E8A-4147-A177-3AD203B41FA5}">
                      <a16:colId xmlns:a16="http://schemas.microsoft.com/office/drawing/2014/main" xmlns="" val="2284112932"/>
                    </a:ext>
                  </a:extLst>
                </a:gridCol>
                <a:gridCol w="1518843">
                  <a:extLst>
                    <a:ext uri="{9D8B030D-6E8A-4147-A177-3AD203B41FA5}">
                      <a16:colId xmlns:a16="http://schemas.microsoft.com/office/drawing/2014/main" xmlns="" val="125980648"/>
                    </a:ext>
                  </a:extLst>
                </a:gridCol>
              </a:tblGrid>
              <a:tr h="838402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Иванова Майя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XXVIII республиканский конкурс «Сулусчаан»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Фольклорный ансамбль «Кэнчээри»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ЦТД “Тускул”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Дипломант 3 степени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1056047"/>
                  </a:ext>
                </a:extLst>
              </a:tr>
              <a:tr h="6288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республиканская заочная НПК «Стимул» среди нач. классов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Маганинская СОШ им. С.И.Тимофеева-Кустуктаанаба”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Диплом 3 степени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08309082"/>
                  </a:ext>
                </a:extLst>
              </a:tr>
              <a:tr h="6288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Всероссийская предметная олимпиада “Юнга”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г.Калининград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Победитель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771265"/>
                  </a:ext>
                </a:extLst>
              </a:tr>
              <a:tr h="3563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Заочное республиканское НПК для школьников  «Помнить. Чтить. Преклоняться»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Хангаласский улус, Октемская сельская модельная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библиотека , Чапаевская сельская библиотека; партнеры МО «Октемский наслег», ЯРО ВОД «Матери России» РС(Я), Октемская СОШ им. П.И.Шадрина, общественно историко-краеведческая организация Октемцы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Диплом 2 степени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5585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4665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245137"/>
              </p:ext>
            </p:extLst>
          </p:nvPr>
        </p:nvGraphicFramePr>
        <p:xfrm>
          <a:off x="457200" y="946118"/>
          <a:ext cx="8229599" cy="4822944"/>
        </p:xfrm>
        <a:graphic>
          <a:graphicData uri="http://schemas.openxmlformats.org/drawingml/2006/table">
            <a:tbl>
              <a:tblPr firstRow="1" firstCol="1" bandRow="1"/>
              <a:tblGrid>
                <a:gridCol w="370384">
                  <a:extLst>
                    <a:ext uri="{9D8B030D-6E8A-4147-A177-3AD203B41FA5}">
                      <a16:colId xmlns:a16="http://schemas.microsoft.com/office/drawing/2014/main" xmlns="" val="56381990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751908400"/>
                    </a:ext>
                  </a:extLst>
                </a:gridCol>
                <a:gridCol w="3165345">
                  <a:extLst>
                    <a:ext uri="{9D8B030D-6E8A-4147-A177-3AD203B41FA5}">
                      <a16:colId xmlns:a16="http://schemas.microsoft.com/office/drawing/2014/main" xmlns="" val="2200646040"/>
                    </a:ext>
                  </a:extLst>
                </a:gridCol>
                <a:gridCol w="1518843">
                  <a:extLst>
                    <a:ext uri="{9D8B030D-6E8A-4147-A177-3AD203B41FA5}">
                      <a16:colId xmlns:a16="http://schemas.microsoft.com/office/drawing/2014/main" xmlns="" val="260904559"/>
                    </a:ext>
                  </a:extLst>
                </a:gridCol>
                <a:gridCol w="1518843">
                  <a:extLst>
                    <a:ext uri="{9D8B030D-6E8A-4147-A177-3AD203B41FA5}">
                      <a16:colId xmlns:a16="http://schemas.microsoft.com/office/drawing/2014/main" xmlns="" val="2465675276"/>
                    </a:ext>
                  </a:extLst>
                </a:gridCol>
              </a:tblGrid>
              <a:tr h="628801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Максимов Станислав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республиканская заочная НПК «Стимул» среди нач. классов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Маганинская СОШ им. С.И.Тимофеева-Кустуктаанаба”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Лауреат 1 степени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6825637"/>
                  </a:ext>
                </a:extLst>
              </a:tr>
              <a:tr h="838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XXVIII республиканский конкурс «Сулусчаан»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Фольклорный ансамбль «Кэнчээри»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ЦТД “Тускул”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Дипломант 3 степени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41860391"/>
                  </a:ext>
                </a:extLst>
              </a:tr>
              <a:tr h="6288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Всероссийская предметная олимпиада “Юнга”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г.Калининград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Лауреат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4848647"/>
                  </a:ext>
                </a:extLst>
              </a:tr>
              <a:tr h="14672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Улусный конкурс эссе “Мой прадедушка – ветеран ВОВ” среди учащихся школ Верхневилюйского улуса посвященного 75-летию победы в ВОВ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МБУ дополнительного  образования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Центр детского  творчества “Тускул”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место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1722788"/>
                  </a:ext>
                </a:extLst>
              </a:tr>
              <a:tr h="1257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республиканская заочная НПК среди начальных классов “Стимул” посвященный году Патриотизма РС(Я) и году Памяти и славы РФ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Горный улус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“Магинская СОШ им. С.И.Тимофеева-Кустуктаанап”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Лауреат 1 степени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4067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9717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990389"/>
              </p:ext>
            </p:extLst>
          </p:nvPr>
        </p:nvGraphicFramePr>
        <p:xfrm>
          <a:off x="457200" y="805243"/>
          <a:ext cx="8229599" cy="5031832"/>
        </p:xfrm>
        <a:graphic>
          <a:graphicData uri="http://schemas.openxmlformats.org/drawingml/2006/table">
            <a:tbl>
              <a:tblPr firstRow="1" firstCol="1" bandRow="1"/>
              <a:tblGrid>
                <a:gridCol w="298376">
                  <a:extLst>
                    <a:ext uri="{9D8B030D-6E8A-4147-A177-3AD203B41FA5}">
                      <a16:colId xmlns:a16="http://schemas.microsoft.com/office/drawing/2014/main" xmlns="" val="299199275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624655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xmlns="" val="2016309386"/>
                    </a:ext>
                  </a:extLst>
                </a:gridCol>
                <a:gridCol w="2091900">
                  <a:extLst>
                    <a:ext uri="{9D8B030D-6E8A-4147-A177-3AD203B41FA5}">
                      <a16:colId xmlns:a16="http://schemas.microsoft.com/office/drawing/2014/main" xmlns="" val="856774583"/>
                    </a:ext>
                  </a:extLst>
                </a:gridCol>
                <a:gridCol w="1518843">
                  <a:extLst>
                    <a:ext uri="{9D8B030D-6E8A-4147-A177-3AD203B41FA5}">
                      <a16:colId xmlns:a16="http://schemas.microsoft.com/office/drawing/2014/main" xmlns="" val="426678014"/>
                    </a:ext>
                  </a:extLst>
                </a:gridCol>
              </a:tblGrid>
              <a:tr h="628801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Соргоев Саян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“Ааҕыы холбуката”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Шк.им. С.Данилова Горный улус Бердигестях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место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1473147"/>
                  </a:ext>
                </a:extLst>
              </a:tr>
              <a:tr h="16768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Онхой нэһилиэгин “Саха Сирин Дархан этээччитэ”  Вадим Константинов кэриэһигэр Бүлүү бөлөх улуустарын оһуокай этээччилэрин икки ардыларыгар ыытыллыбыт күрэх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Онхой нэҺилиэгэ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Номинация “Кэскиллээх этээччи”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0077411"/>
                  </a:ext>
                </a:extLst>
              </a:tr>
              <a:tr h="1048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Региональное НПК “Форум юных экологов”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Секция: рисунок для начальных классов “Экология глазами детей”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Ботулинская СОШ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Лауреат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99913100"/>
                  </a:ext>
                </a:extLst>
              </a:tr>
              <a:tr h="419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XXVIII республиканский конкурс «Сулусчаан»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ЦТД “Тускул”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Дипломант 3 степени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6872173"/>
                  </a:ext>
                </a:extLst>
              </a:tr>
              <a:tr h="1257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2-я республиканская дистанционная метапредметная олимпиада «Умники и умницы» для начальных классов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Усун-Кюельская СОШ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Пед.институт СВФУ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Диплом 1 степени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7195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9074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643959"/>
              </p:ext>
            </p:extLst>
          </p:nvPr>
        </p:nvGraphicFramePr>
        <p:xfrm>
          <a:off x="467544" y="245745"/>
          <a:ext cx="7920879" cy="6055824"/>
        </p:xfrm>
        <a:graphic>
          <a:graphicData uri="http://schemas.openxmlformats.org/drawingml/2006/table">
            <a:tbl>
              <a:tblPr firstRow="1" firstCol="1" bandRow="1"/>
              <a:tblGrid>
                <a:gridCol w="1345677">
                  <a:extLst>
                    <a:ext uri="{9D8B030D-6E8A-4147-A177-3AD203B41FA5}">
                      <a16:colId xmlns:a16="http://schemas.microsoft.com/office/drawing/2014/main" xmlns="" val="2209027192"/>
                    </a:ext>
                  </a:extLst>
                </a:gridCol>
                <a:gridCol w="2617184">
                  <a:extLst>
                    <a:ext uri="{9D8B030D-6E8A-4147-A177-3AD203B41FA5}">
                      <a16:colId xmlns:a16="http://schemas.microsoft.com/office/drawing/2014/main" xmlns="" val="961601552"/>
                    </a:ext>
                  </a:extLst>
                </a:gridCol>
                <a:gridCol w="2355931">
                  <a:extLst>
                    <a:ext uri="{9D8B030D-6E8A-4147-A177-3AD203B41FA5}">
                      <a16:colId xmlns:a16="http://schemas.microsoft.com/office/drawing/2014/main" xmlns="" val="261422266"/>
                    </a:ext>
                  </a:extLst>
                </a:gridCol>
                <a:gridCol w="1602087">
                  <a:extLst>
                    <a:ext uri="{9D8B030D-6E8A-4147-A177-3AD203B41FA5}">
                      <a16:colId xmlns:a16="http://schemas.microsoft.com/office/drawing/2014/main" xmlns="" val="2299911592"/>
                    </a:ext>
                  </a:extLst>
                </a:gridCol>
              </a:tblGrid>
              <a:tr h="201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Место проведения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Достижение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372607"/>
                  </a:ext>
                </a:extLst>
              </a:tr>
              <a:tr h="121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Онхой нэһилиэгин “Саха Сирин Дархан этээччитэ”  Вадим Константинов кэриэһигэр Бүлүү бөлөх улуустарын оһуокай этээччилэрин икки ардыларыгар ыытыллыбыт күрэх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Онхой нэҺилиэгэ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Номинация “Эһиэкэй эрэлэ”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53534096"/>
                  </a:ext>
                </a:extLst>
              </a:tr>
              <a:tr h="2016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Заочное республиканское НПК для школьников  «Помнить. Чтить. Преклоняться»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Хангаласский улус, Октемская сельская модельная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библиотека , Чапаевская сельская библиотека; партнеры МО «Октемский наслег», ЯРО ВОД «Матери России» РС(Я), Октемская СОШ им. П.И.Шадрина, общественно историко-краеведческая организация Октемцы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Диплом 2 степени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56082227"/>
                  </a:ext>
                </a:extLst>
              </a:tr>
              <a:tr h="1008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Улусное заочное онлайн-конкурс  «Мои любимые бабушки и дедушки» посвященный к всенародной неделе пожилых людей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ЦТД «Тускул»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место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7760610"/>
                  </a:ext>
                </a:extLst>
              </a:tr>
              <a:tr h="201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«Стоп, кадр»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ЦТД «Тускул»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место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00918852"/>
                  </a:ext>
                </a:extLst>
              </a:tr>
              <a:tr h="6050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2-я республиканская олимпиада по физической культуре “Спортивная Якутия”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ЦДМ “Пора роста”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место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0493213"/>
                  </a:ext>
                </a:extLst>
              </a:tr>
              <a:tr h="6050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Н.Якутскай олоҕугар  уонна  айар үлэтигэр аналлаах дьиэ кэргэн литературнай викторината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Үөһээ Бүлүүтээҕи оҕо билиотеката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миэстэ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1" marR="65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7779724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Достижения ученицы 10 класса Семеновой Нины за 2020 г с января по май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434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325004"/>
              </p:ext>
            </p:extLst>
          </p:nvPr>
        </p:nvGraphicFramePr>
        <p:xfrm>
          <a:off x="457200" y="620687"/>
          <a:ext cx="8229599" cy="4078122"/>
        </p:xfrm>
        <a:graphic>
          <a:graphicData uri="http://schemas.openxmlformats.org/drawingml/2006/table">
            <a:tbl>
              <a:tblPr firstRow="1" firstCol="1" bandRow="1"/>
              <a:tblGrid>
                <a:gridCol w="370384">
                  <a:extLst>
                    <a:ext uri="{9D8B030D-6E8A-4147-A177-3AD203B41FA5}">
                      <a16:colId xmlns:a16="http://schemas.microsoft.com/office/drawing/2014/main" xmlns="" val="2877065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3795902029"/>
                    </a:ext>
                  </a:extLst>
                </a:gridCol>
                <a:gridCol w="3165345">
                  <a:extLst>
                    <a:ext uri="{9D8B030D-6E8A-4147-A177-3AD203B41FA5}">
                      <a16:colId xmlns:a16="http://schemas.microsoft.com/office/drawing/2014/main" xmlns="" val="2092244259"/>
                    </a:ext>
                  </a:extLst>
                </a:gridCol>
                <a:gridCol w="1518843">
                  <a:extLst>
                    <a:ext uri="{9D8B030D-6E8A-4147-A177-3AD203B41FA5}">
                      <a16:colId xmlns:a16="http://schemas.microsoft.com/office/drawing/2014/main" xmlns="" val="964362909"/>
                    </a:ext>
                  </a:extLst>
                </a:gridCol>
                <a:gridCol w="1518843">
                  <a:extLst>
                    <a:ext uri="{9D8B030D-6E8A-4147-A177-3AD203B41FA5}">
                      <a16:colId xmlns:a16="http://schemas.microsoft.com/office/drawing/2014/main" xmlns="" val="1199885783"/>
                    </a:ext>
                  </a:extLst>
                </a:gridCol>
              </a:tblGrid>
              <a:tr h="679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Фамилия, имя обучающихся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Место проведения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Достижение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773097"/>
                  </a:ext>
                </a:extLst>
              </a:tr>
              <a:tr h="135937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Иванов Артем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XXVIII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республиканский конкурс «Сулусчаан»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Фольклорный ансамбль «Кэнчээри»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ah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ЦТД “Тускул”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Дипломант 3 степени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0304053"/>
                  </a:ext>
                </a:extLst>
              </a:tr>
              <a:tr h="20390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2-я республиканская дистанционная метапредметная олимпиада «Умники и умницы» для начальных классов.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Усун-Кюельская СОШ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Пед.институт СВФУ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Диплом 2 степени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8" marR="68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135638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56233" y="90100"/>
            <a:ext cx="443153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Достижения обучающихся 5 класса за 2020-2021</a:t>
            </a:r>
            <a:r>
              <a:rPr kumimoji="0" lang="ru-RU" alt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учебный год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994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28963"/>
              </p:ext>
            </p:extLst>
          </p:nvPr>
        </p:nvGraphicFramePr>
        <p:xfrm>
          <a:off x="179513" y="908720"/>
          <a:ext cx="8784975" cy="5472607"/>
        </p:xfrm>
        <a:graphic>
          <a:graphicData uri="http://schemas.openxmlformats.org/drawingml/2006/table">
            <a:tbl>
              <a:tblPr firstRow="1" firstCol="1" bandRow="1"/>
              <a:tblGrid>
                <a:gridCol w="917399">
                  <a:extLst>
                    <a:ext uri="{9D8B030D-6E8A-4147-A177-3AD203B41FA5}">
                      <a16:colId xmlns:a16="http://schemas.microsoft.com/office/drawing/2014/main" xmlns="" val="3262834774"/>
                    </a:ext>
                  </a:extLst>
                </a:gridCol>
                <a:gridCol w="491394">
                  <a:extLst>
                    <a:ext uri="{9D8B030D-6E8A-4147-A177-3AD203B41FA5}">
                      <a16:colId xmlns:a16="http://schemas.microsoft.com/office/drawing/2014/main" xmlns="" val="1899722912"/>
                    </a:ext>
                  </a:extLst>
                </a:gridCol>
                <a:gridCol w="2359216">
                  <a:extLst>
                    <a:ext uri="{9D8B030D-6E8A-4147-A177-3AD203B41FA5}">
                      <a16:colId xmlns:a16="http://schemas.microsoft.com/office/drawing/2014/main" xmlns="" val="1322580392"/>
                    </a:ext>
                  </a:extLst>
                </a:gridCol>
                <a:gridCol w="752941">
                  <a:extLst>
                    <a:ext uri="{9D8B030D-6E8A-4147-A177-3AD203B41FA5}">
                      <a16:colId xmlns:a16="http://schemas.microsoft.com/office/drawing/2014/main" xmlns="" val="2496545392"/>
                    </a:ext>
                  </a:extLst>
                </a:gridCol>
                <a:gridCol w="4264025">
                  <a:extLst>
                    <a:ext uri="{9D8B030D-6E8A-4147-A177-3AD203B41FA5}">
                      <a16:colId xmlns:a16="http://schemas.microsoft.com/office/drawing/2014/main" xmlns="" val="1331213694"/>
                    </a:ext>
                  </a:extLst>
                </a:gridCol>
              </a:tblGrid>
              <a:tr h="995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ФИО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86" marR="60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86" marR="60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Достижения по результатам олимпиад (победитель улусного, республиканского уровня)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86" marR="60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учёба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86" marR="60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Достижения по результатам конкурсов, смотров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86" marR="60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9600624"/>
                  </a:ext>
                </a:extLst>
              </a:tr>
              <a:tr h="44775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Адамова Александра Афанасьевна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86" marR="60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86" marR="60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Английский язык 4 место по олимпиаде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86" marR="60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86" marR="60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Верхневилюйский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улус, 2 место на конкурсе ОЬУОХАЙ;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Улусный конкурс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оьуохай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«ТУЬУЛГЭ УНКУУТЭ» 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намнация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Бастынтан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бастын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аат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с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Сургулук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с. ОНХОЙ республиканский конкурс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оьуохай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наминация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«ТУЬУЛГЭНИ АРЫЙБЫТ»;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с.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Чаппанда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 НЮРБА региональный конкурс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оьуохай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 место;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Региональный конкурс 1 место видео конкурс ЧАБЫРЗАХ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курэзэ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Веселые нотки лауреат 2 степени танцы;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Веселые нотки Лауреат 2 место танцы;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КВН город Нюрба ЛУЧШЕ ВСЕХ региональный конкурс,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наминация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«НААРА СУОХТАР»;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 Вилюйск ВЕСЕЛЫЕ НОТКИ дипломант 1 степени танцы;.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Норуот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ырыата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лауреат 1 степени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ырыа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«СОНО5ОС»;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86" marR="60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9378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1137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Достижения 9 класса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Богачанова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Элла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Республиканский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всевозрастной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фестиваль-конкурс «Таланты Земли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Олонхо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- диплом  «Гран При»  Верхневилюйск, 2020г. Республиканский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всевозрастной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фестиваль-конкурс «Таланты Земли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Олонхо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диплом Лауреат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степени, Верхневилюйск, 2020г; 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Бүлүү бөлөх улуустарын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Сааскылаана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2020» 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үҥкүү күрэҕэр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степенн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ээх Дипломант. Верхневилюйск,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2020г. «Академия талантов» Дипломант 1 степени с танцем «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Дьөһөгөй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«Академия талантов» Дипломант 1 степени с танцем «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Сайылык оҕ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олоро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Сертификат Международная олимпиада по английскому языку; Заочный региональный конкурс «Я-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экорепортёр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с работой «Сайда тур,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дойдум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Сургулук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2020г.  Заочный Республиканский научно-практическая конференция «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Угаровские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чтения»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75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/>
              <a:t>    Структура образовательной деятельности школы.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Образовательная деятельность школы включает в себя:</a:t>
            </a:r>
          </a:p>
          <a:p>
            <a:pPr algn="just">
              <a:buNone/>
            </a:pPr>
            <a:r>
              <a:rPr lang="ru-RU" dirty="0" smtClean="0"/>
              <a:t> - учебную работу (основной вид образовательной деятельности);</a:t>
            </a:r>
          </a:p>
          <a:p>
            <a:pPr algn="just">
              <a:buNone/>
            </a:pPr>
            <a:r>
              <a:rPr lang="ru-RU" dirty="0" smtClean="0"/>
              <a:t>- методическую работу (основной вид деятельности руководства школы и педагогического </a:t>
            </a:r>
          </a:p>
          <a:p>
            <a:pPr algn="just">
              <a:buNone/>
            </a:pPr>
            <a:r>
              <a:rPr lang="ru-RU" dirty="0" smtClean="0"/>
              <a:t>коллектива);</a:t>
            </a:r>
          </a:p>
          <a:p>
            <a:pPr algn="just">
              <a:buNone/>
            </a:pPr>
            <a:r>
              <a:rPr lang="ru-RU" dirty="0" smtClean="0"/>
              <a:t>- воспитательную работу, в том числе внеурочную (составная часть образовательного процесса);</a:t>
            </a:r>
          </a:p>
          <a:p>
            <a:pPr algn="just">
              <a:buNone/>
            </a:pPr>
            <a:r>
              <a:rPr lang="ru-RU" dirty="0" smtClean="0"/>
              <a:t>- правовую работу, в том числе профилактика правонарушений (составная  часть образовательного </a:t>
            </a:r>
          </a:p>
          <a:p>
            <a:pPr algn="just">
              <a:buNone/>
            </a:pPr>
            <a:r>
              <a:rPr lang="ru-RU" dirty="0" smtClean="0"/>
              <a:t>процесса);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714356"/>
            <a:ext cx="3015184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rgbClr val="009DD9">
                        <a:satMod val="155000"/>
                      </a:srgbClr>
                    </a:gs>
                    <a:gs pos="100000">
                      <a:srgbClr val="009DD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Структура ОУ</a:t>
            </a:r>
            <a:endParaRPr lang="ru-RU" sz="3200" b="1" spc="50" dirty="0">
              <a:ln w="11430"/>
              <a:gradFill>
                <a:gsLst>
                  <a:gs pos="25000">
                    <a:srgbClr val="009DD9">
                      <a:satMod val="155000"/>
                    </a:srgbClr>
                  </a:gs>
                  <a:gs pos="100000">
                    <a:srgbClr val="009DD9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225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Иванова Маша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Республиканский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всевозрастной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фестиваль-конкурс «Таланты Земли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Олонхо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- диплом  «Гран При»  Верхневилюйск, 2020г.  Республиканский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всевозрастной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фестиваль-конкурс «Таланты Земли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Олонхо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диплом Лауреат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степени, Верхневилюйск, 2020г; 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Бүлүү бөлөх улуустарын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Сааскылаана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2020» 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үҥкүү күрэҕэр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степенн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ээх Дипломант. Верхневилюйск,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2020г. «Академия талантов» Дипломант 1 степени с танцем «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Дьөһөгөй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«Академия талантов» Дипломант 1 степени с танцем «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Сайылык оҕ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олоро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Сертификат Международная олимпиада по английскому языку; Заочный региональный  конкурс «Я-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экорепортёр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с работой «Сайда тур,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дойдум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Сургулук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2020г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Семенова Таня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Заочный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региоальный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конкурс «Я-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экорепортёр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с работой «Сайда тур,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дойдум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Сургулук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2020г.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Тимофеев Вася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 Республиканский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всевозрастной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фестиваль-конкурс «Таланты Земли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Олонхо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» - диплом  «Гран При»  Верхневилюйск, 2020г.  Республиканский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всевозрастной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фестиваль-конкурс «Таланты Земли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Олонхо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» диплом Лауреат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степени, Верхневилюйск, 2020г; 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Бүлүү бөлөх улуустарын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Сааскылаана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2020» 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үҥкүү күрэҕэр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степенн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ээх Дипломант. Верхневилюйск,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2020г. «Академия талантов» Дипломант 1 степени с танцем «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Дьөһөгөй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», «Академия талантов» Дипломант 1 степени с танцем «</a:t>
            </a:r>
            <a:r>
              <a:rPr lang="sah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Сайылык оҕ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олоро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». Сертификат Международная олимпиада по английскому языку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8596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Качество освоения образовательных программ по итогам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2018 – 2021 учебного года.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75724"/>
              </p:ext>
            </p:extLst>
          </p:nvPr>
        </p:nvGraphicFramePr>
        <p:xfrm>
          <a:off x="899592" y="1556792"/>
          <a:ext cx="748883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81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0868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Успеваемость за 2020 – 2021 учебный год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701212613"/>
              </p:ext>
            </p:extLst>
          </p:nvPr>
        </p:nvGraphicFramePr>
        <p:xfrm>
          <a:off x="457200" y="1397000"/>
          <a:ext cx="8147248" cy="4048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749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ГИА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1407916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64356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Результаты государственной (итоговой) аттестации выпускников IX классов в 2020 </a:t>
            </a:r>
            <a:endParaRPr lang="ru-RU" sz="2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94960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656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ГИА-2019 по русскому языку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198114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19626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Результаты ЕГЭ за курс средней школы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697460"/>
              </p:ext>
            </p:extLst>
          </p:nvPr>
        </p:nvGraphicFramePr>
        <p:xfrm>
          <a:off x="457200" y="1412777"/>
          <a:ext cx="8229600" cy="4911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5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Показатели результатов ЕГЭ по русскому языку за три года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783037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8309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Показатели результатов ЕГЭ по математике за три года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476185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38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811790"/>
            <a:ext cx="83058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Статистические показатели воспитательной деятельности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3 года 2018 – 2019, 2019 – 2020, 2020 – 2021.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49298003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3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/>
              <a:t>    Социально-педагогическая служба в учебно-воспитательном процессе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Деятельность социально-педагогической службы школы направлена на изучение </a:t>
            </a:r>
          </a:p>
          <a:p>
            <a:pPr algn="just">
              <a:buNone/>
            </a:pPr>
            <a:r>
              <a:rPr lang="ru-RU" dirty="0" smtClean="0"/>
              <a:t>личности учащихся с целью дальнейшей социализации. С этой целью изучается </a:t>
            </a:r>
          </a:p>
          <a:p>
            <a:pPr algn="just">
              <a:buNone/>
            </a:pPr>
            <a:r>
              <a:rPr lang="ru-RU" dirty="0" smtClean="0"/>
              <a:t>динамика следующих показателей:</a:t>
            </a:r>
          </a:p>
          <a:p>
            <a:pPr lvl="0" algn="just">
              <a:buNone/>
            </a:pPr>
            <a:r>
              <a:rPr lang="ru-RU" dirty="0" smtClean="0"/>
              <a:t>физиологических (состояние здоровья);</a:t>
            </a:r>
          </a:p>
          <a:p>
            <a:pPr lvl="0" algn="just">
              <a:buNone/>
            </a:pPr>
            <a:r>
              <a:rPr lang="ru-RU" dirty="0" smtClean="0"/>
              <a:t>социально-бытовые условия;</a:t>
            </a:r>
          </a:p>
          <a:p>
            <a:pPr lvl="0" algn="just">
              <a:buNone/>
            </a:pPr>
            <a:r>
              <a:rPr lang="ru-RU" dirty="0" smtClean="0"/>
              <a:t>морально-этические качества (прилежание, настойчивость, осознанность </a:t>
            </a:r>
          </a:p>
          <a:p>
            <a:pPr algn="just">
              <a:buNone/>
            </a:pPr>
            <a:r>
              <a:rPr lang="ru-RU" dirty="0" smtClean="0"/>
              <a:t>выбора и действий, дисциплинированность, соблюдение общественных правил и норм поведения).</a:t>
            </a:r>
          </a:p>
          <a:p>
            <a:pPr algn="just">
              <a:buNone/>
            </a:pPr>
            <a:r>
              <a:rPr lang="ru-RU" dirty="0" smtClean="0"/>
              <a:t>психолого-педагогическое сопровождение УВП.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46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паспорт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шуолы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2020 – 2021 учебный год.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066762"/>
              </p:ext>
            </p:extLst>
          </p:nvPr>
        </p:nvGraphicFramePr>
        <p:xfrm>
          <a:off x="323528" y="1412776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470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608223"/>
              </p:ext>
            </p:extLst>
          </p:nvPr>
        </p:nvGraphicFramePr>
        <p:xfrm>
          <a:off x="457200" y="857250"/>
          <a:ext cx="8229600" cy="546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44152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452753"/>
              </p:ext>
            </p:extLst>
          </p:nvPr>
        </p:nvGraphicFramePr>
        <p:xfrm>
          <a:off x="457200" y="857250"/>
          <a:ext cx="8229600" cy="546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511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Результаты анкеты удовлетворенности школой (организаций </a:t>
            </a:r>
            <a:r>
              <a:rPr lang="ru-RU" sz="2800" dirty="0" err="1" smtClean="0"/>
              <a:t>сургулукского</a:t>
            </a:r>
            <a:r>
              <a:rPr lang="ru-RU" sz="2800" dirty="0" smtClean="0"/>
              <a:t> наслега)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935163"/>
          <a:ext cx="8786874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64832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57233"/>
          <a:ext cx="8229600" cy="5467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40391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14357"/>
          <a:ext cx="8229600" cy="5610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13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71"/>
          <a:ext cx="8229600" cy="5395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56002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14357"/>
          <a:ext cx="8229600" cy="5610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80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673181"/>
              </p:ext>
            </p:extLst>
          </p:nvPr>
        </p:nvGraphicFramePr>
        <p:xfrm>
          <a:off x="457200" y="785795"/>
          <a:ext cx="8229600" cy="5538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608317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5"/>
          <a:ext cx="8229600" cy="5181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1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88"/>
          <a:ext cx="8229600" cy="5395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642918"/>
            <a:ext cx="8358246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rgbClr val="009DD9">
                        <a:satMod val="155000"/>
                      </a:srgbClr>
                    </a:gs>
                    <a:gs pos="100000">
                      <a:srgbClr val="009DD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Управленческая модель</a:t>
            </a:r>
          </a:p>
        </p:txBody>
      </p:sp>
    </p:spTree>
    <p:extLst>
      <p:ext uri="{BB962C8B-B14F-4D97-AF65-F5344CB8AC3E}">
        <p14:creationId xmlns:p14="http://schemas.microsoft.com/office/powerpoint/2010/main" val="12163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91327"/>
              </p:ext>
            </p:extLst>
          </p:nvPr>
        </p:nvGraphicFramePr>
        <p:xfrm>
          <a:off x="457200" y="620688"/>
          <a:ext cx="822960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06140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871949"/>
              </p:ext>
            </p:extLst>
          </p:nvPr>
        </p:nvGraphicFramePr>
        <p:xfrm>
          <a:off x="457200" y="1124745"/>
          <a:ext cx="8229600" cy="5199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639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Социальная активность и внешние связи школы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Социальными партнерами школы являются Администрация, Совет депутатов, Общественный совет МО «</a:t>
            </a:r>
            <a:r>
              <a:rPr lang="ru-RU" dirty="0" err="1" smtClean="0"/>
              <a:t>Сургулукский</a:t>
            </a:r>
            <a:r>
              <a:rPr lang="ru-RU" dirty="0" smtClean="0"/>
              <a:t> наслег», КДУ с. </a:t>
            </a:r>
            <a:r>
              <a:rPr lang="ru-RU" dirty="0" err="1" smtClean="0"/>
              <a:t>Сургулук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Успешно развивается сотрудничество с родителями обучающихся. Тесно сотрудничаем с общественной организацией «</a:t>
            </a:r>
            <a:r>
              <a:rPr lang="ru-RU" dirty="0" err="1" smtClean="0"/>
              <a:t>Алгыс</a:t>
            </a:r>
            <a:r>
              <a:rPr lang="ru-RU" dirty="0" smtClean="0"/>
              <a:t>» (совет старейшин), они посещают классные часы, принимают активное участие в воспитании подрастающего поколения. С целью организации участия родителей в управлении школой созданы родительские комитеты классов и школьный родительский комитет. С их участием проведен мониторинг по школьному питанию, принимаются решения по вопросам режима работы школы, проходит обсуждение документов Министерства образования Республики Саха (Якутия) о требованиях, к одежде обучающихся, ведется подготовка итоговых школьных документов.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863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Основные проблемы школы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1. Малая наполняемость классов.</a:t>
            </a:r>
          </a:p>
          <a:p>
            <a:pPr algn="just"/>
            <a:r>
              <a:rPr lang="ru-RU" dirty="0" smtClean="0"/>
              <a:t>2. Расходы на горюче смазочные материалы. </a:t>
            </a:r>
          </a:p>
          <a:p>
            <a:pPr algn="just"/>
            <a:r>
              <a:rPr lang="ru-RU" dirty="0" smtClean="0"/>
              <a:t>3. Техническое состояние образовательного учреждения. Основная проблема нашей школы - это ветхость и аварийность зданий школы. Необходим срочный ремонт зданий или строительство новых. Решение этих проблем требует поддержки общественности и помощи властей.</a:t>
            </a:r>
            <a:endParaRPr lang="ru-RU" dirty="0"/>
          </a:p>
          <a:p>
            <a:pPr algn="just"/>
            <a:r>
              <a:rPr lang="ru-RU" dirty="0" smtClean="0"/>
              <a:t>Нет общежития для педагогов.</a:t>
            </a:r>
          </a:p>
        </p:txBody>
      </p:sp>
    </p:spTree>
    <p:extLst>
      <p:ext uri="{BB962C8B-B14F-4D97-AF65-F5344CB8AC3E}">
        <p14:creationId xmlns:p14="http://schemas.microsoft.com/office/powerpoint/2010/main" val="238358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Задачи на 2020 – 2021 учебный год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64357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/>
              <a:t>На основании анализа работы школы за 2018-2021 учебный год. </a:t>
            </a:r>
          </a:p>
          <a:p>
            <a:pPr algn="just"/>
            <a:r>
              <a:rPr lang="ru-RU" dirty="0"/>
              <a:t>Н</a:t>
            </a:r>
            <a:r>
              <a:rPr lang="ru-RU" dirty="0" smtClean="0"/>
              <a:t>а 2020 — 2021 учебный год следующие задачи, соответствующие Программе развития школы: </a:t>
            </a:r>
          </a:p>
          <a:p>
            <a:pPr lvl="0" algn="just"/>
            <a:r>
              <a:rPr lang="ru-RU" dirty="0" smtClean="0"/>
              <a:t>Реализовать права учащихся на получение образования;</a:t>
            </a:r>
          </a:p>
          <a:p>
            <a:pPr lvl="0" algn="just"/>
            <a:r>
              <a:rPr lang="ru-RU" dirty="0" smtClean="0"/>
              <a:t>Соблюсти соответствие локальных актов (устава школы, рабочих программ, учебного плана школы и пр.) государственным документам, регламентирующим образовательный процесс для реализации государственной программы образования;</a:t>
            </a:r>
          </a:p>
          <a:p>
            <a:pPr lvl="0" algn="just"/>
            <a:r>
              <a:rPr lang="ru-RU" dirty="0" smtClean="0"/>
              <a:t>Проанализировать материально-техническое оснащение школы и определить пути улучшения его для наилучшей реализации Образовательной Программы школы;</a:t>
            </a:r>
          </a:p>
          <a:p>
            <a:pPr lvl="0" algn="just"/>
            <a:r>
              <a:rPr lang="ru-RU" dirty="0" smtClean="0"/>
              <a:t>Проанализировать педагогические возможности школы и определить пути, повышения квалификации, переквалификации учителей, способствующие наиболее полной реализации цели Образовательной Программы;</a:t>
            </a:r>
          </a:p>
          <a:p>
            <a:pPr lvl="0" algn="just"/>
            <a:r>
              <a:rPr lang="ru-RU" dirty="0" smtClean="0"/>
              <a:t>Определить приоритетные пути развития школы с учетом интересов всех сторон, задействованных в образовательном процессе;</a:t>
            </a:r>
          </a:p>
          <a:p>
            <a:pPr lvl="0" algn="just"/>
            <a:r>
              <a:rPr lang="ru-RU" dirty="0" smtClean="0"/>
              <a:t>Продолжить формирование нормативно-правовой базы по методической работе (положения, приказы, локальные акты);</a:t>
            </a:r>
          </a:p>
          <a:p>
            <a:pPr lvl="0" algn="just"/>
            <a:r>
              <a:rPr lang="ru-RU" dirty="0" smtClean="0"/>
              <a:t>Усилить работу по сохранению здоровья школьников. Внедрять в практику работы всех педагогов школы здоровье сберегающие технологии;</a:t>
            </a:r>
          </a:p>
          <a:p>
            <a:pPr lvl="0" algn="just"/>
            <a:r>
              <a:rPr lang="ru-RU" dirty="0" smtClean="0"/>
              <a:t>Способствовать развитию дополнительного образования в школе в целях формирования имиджа школы, как </a:t>
            </a:r>
            <a:r>
              <a:rPr lang="ru-RU" dirty="0" err="1" smtClean="0"/>
              <a:t>социокультурного</a:t>
            </a:r>
            <a:r>
              <a:rPr lang="ru-RU" dirty="0" smtClean="0"/>
              <a:t> центра.</a:t>
            </a:r>
          </a:p>
          <a:p>
            <a:pPr algn="just"/>
            <a:r>
              <a:rPr lang="ru-RU" dirty="0" smtClean="0"/>
              <a:t>Педагогический коллектив школы осознаёт, что в условиях постоянного уменьшения количества учащихся, значительного снижения финансирования, отсутствия потенциальных образовательных возможностей, необходимо сконцентрировать своё внимание на решении проблем школы.</a:t>
            </a:r>
          </a:p>
          <a:p>
            <a:pPr algn="just"/>
            <a:r>
              <a:rPr lang="ru-RU" dirty="0" smtClean="0"/>
              <a:t>Цель: обеспечение высокого качества обучения всех учащихся в соответствии с их социальными возможностями и образовательными потребностями.</a:t>
            </a:r>
          </a:p>
          <a:p>
            <a:pPr algn="just"/>
            <a:r>
              <a:rPr lang="ru-RU" dirty="0" smtClean="0"/>
              <a:t>Планируемые мероприятия:</a:t>
            </a:r>
          </a:p>
          <a:p>
            <a:pPr algn="just"/>
            <a:r>
              <a:rPr lang="ru-RU" dirty="0" smtClean="0"/>
              <a:t>• Реализация программы ФГОС  и совершенствования содержания и форм организации учебного и воспитательного процесса основной ступени.</a:t>
            </a:r>
          </a:p>
          <a:p>
            <a:pPr algn="just"/>
            <a:r>
              <a:rPr lang="ru-RU" dirty="0" smtClean="0"/>
              <a:t>• Совершенствование системы </a:t>
            </a:r>
            <a:r>
              <a:rPr lang="ru-RU" dirty="0" err="1" smtClean="0"/>
              <a:t>предпрофильной</a:t>
            </a:r>
            <a:r>
              <a:rPr lang="ru-RU" dirty="0" smtClean="0"/>
              <a:t> подготовки учащихся 10-11 классов.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28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Социальное партнерство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966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Спектр реализуемых  образовательных программ и услуг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 smtClean="0"/>
              <a:t>Образовательная программа</a:t>
            </a:r>
            <a:r>
              <a:rPr lang="ru-RU" dirty="0" smtClean="0"/>
              <a:t> школы и учебный план школы предусматривает выполнение государственной функции школы – обеспечение базового основного и среднего общего образования, развитие ребёнка в процессе обучения. Главным условием для достижения этих целей является включение каждого ребёнка на учебных занятиях в деятельность с учётом его особенностей и способностей. Достижение указанных целей обеспечивается поэтапным решением задач работы школы на каждой ступени обучения.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1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/>
              <a:t>Дополнительное образование</a:t>
            </a:r>
            <a:r>
              <a:rPr lang="ru-RU" dirty="0" smtClean="0"/>
              <a:t> в школе осуществлялось на занятиях внеурочной деятельности в виде различных по направлениям  кружков, спортивных секций на бесплатной основе.</a:t>
            </a:r>
          </a:p>
          <a:p>
            <a:pPr algn="just">
              <a:buNone/>
            </a:pPr>
            <a:r>
              <a:rPr lang="ru-RU" dirty="0" smtClean="0"/>
              <a:t>Образовательная деятельность школы включает в себя:</a:t>
            </a:r>
          </a:p>
          <a:p>
            <a:pPr algn="just">
              <a:buNone/>
            </a:pPr>
            <a:r>
              <a:rPr lang="ru-RU" dirty="0" smtClean="0"/>
              <a:t>- учебную работу (основной вид образовательной деятельности);</a:t>
            </a:r>
          </a:p>
          <a:p>
            <a:pPr algn="just">
              <a:buNone/>
            </a:pPr>
            <a:r>
              <a:rPr lang="ru-RU" dirty="0" smtClean="0"/>
              <a:t>- методическую работу (основной вид деятельности руководства школы и педагогического </a:t>
            </a:r>
          </a:p>
          <a:p>
            <a:pPr algn="just">
              <a:buNone/>
            </a:pPr>
            <a:r>
              <a:rPr lang="ru-RU" dirty="0" smtClean="0"/>
              <a:t>коллектива);</a:t>
            </a:r>
          </a:p>
          <a:p>
            <a:pPr algn="just">
              <a:buNone/>
            </a:pPr>
            <a:r>
              <a:rPr lang="ru-RU" dirty="0" smtClean="0"/>
              <a:t>- воспитательную работу, в том числе внеурочную (составная часть образовательного процесса);</a:t>
            </a:r>
          </a:p>
          <a:p>
            <a:pPr algn="just">
              <a:buNone/>
            </a:pPr>
            <a:r>
              <a:rPr lang="ru-RU" dirty="0" smtClean="0"/>
              <a:t>- правовую работу, в том числе профилактика правонарушений (составная  часть образовательного </a:t>
            </a:r>
          </a:p>
          <a:p>
            <a:pPr algn="just">
              <a:buNone/>
            </a:pPr>
            <a:r>
              <a:rPr lang="ru-RU" dirty="0" smtClean="0"/>
              <a:t>процесса);</a:t>
            </a:r>
          </a:p>
          <a:p>
            <a:pPr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9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3715</TotalTime>
  <Words>3195</Words>
  <Application>Microsoft Office PowerPoint</Application>
  <PresentationFormat>Экран (4:3)</PresentationFormat>
  <Paragraphs>644</Paragraphs>
  <Slides>64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64</vt:i4>
      </vt:variant>
    </vt:vector>
  </HeadingPairs>
  <TitlesOfParts>
    <vt:vector size="74" baseType="lpstr">
      <vt:lpstr>Arial</vt:lpstr>
      <vt:lpstr>Calibri</vt:lpstr>
      <vt:lpstr>Candara</vt:lpstr>
      <vt:lpstr>Constantia</vt:lpstr>
      <vt:lpstr>Symbol</vt:lpstr>
      <vt:lpstr>Times New Roman</vt:lpstr>
      <vt:lpstr>Wingdings 2</vt:lpstr>
      <vt:lpstr>Волна</vt:lpstr>
      <vt:lpstr>Поток</vt:lpstr>
      <vt:lpstr>1_Поток</vt:lpstr>
      <vt:lpstr>Презентация PowerPoint</vt:lpstr>
      <vt:lpstr>Презентация PowerPoint</vt:lpstr>
      <vt:lpstr>Образовательная политика</vt:lpstr>
      <vt:lpstr>Презентация PowerPoint</vt:lpstr>
      <vt:lpstr>Презентация PowerPoint</vt:lpstr>
      <vt:lpstr>Презентация PowerPoint</vt:lpstr>
      <vt:lpstr>Социальное партнерство</vt:lpstr>
      <vt:lpstr>Спектр реализуемых  образовательных программ и услуг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Контингент обучающихся 2020 – 2021 учебный год</vt:lpstr>
      <vt:lpstr>Социальный состав семей 2020 – 2021 учебный год</vt:lpstr>
      <vt:lpstr>Возраст и образование родителей 2020 – 2021 учебный год.</vt:lpstr>
      <vt:lpstr>Образование родителей 2020 – 2021 учебный год.</vt:lpstr>
      <vt:lpstr>Группы здоровья 2020 – 2021 учебный год.</vt:lpstr>
      <vt:lpstr>Пропуск уроков за 2020-2021 учебный год</vt:lpstr>
      <vt:lpstr>Численность персонала образовательного учреждения 2020 – 2021 учебный год.</vt:lpstr>
      <vt:lpstr>Возраст педагогов </vt:lpstr>
      <vt:lpstr>Категория педагогов 2020 – 2021 учебный год.</vt:lpstr>
      <vt:lpstr>Образование педагогов  на 2021 год.</vt:lpstr>
      <vt:lpstr>Профессиональное развитие кадрового ресурса</vt:lpstr>
      <vt:lpstr>Условия обучения </vt:lpstr>
      <vt:lpstr>Расписание начальных классов на 2020 -2021 учебный год</vt:lpstr>
      <vt:lpstr>Расписание с 5 по 11 класс на 2020 -2021 учебный год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Качество освоения образовательных программ по итогам  2018 – 2021 учебного года.</vt:lpstr>
      <vt:lpstr>Успеваемость за 2020 – 2021 учебный год</vt:lpstr>
      <vt:lpstr>Результаты ГИА</vt:lpstr>
      <vt:lpstr>Результаты государственной (итоговой) аттестации выпускников IX классов в 2020 </vt:lpstr>
      <vt:lpstr>ГИА-2019 по русскому языку</vt:lpstr>
      <vt:lpstr>Результаты ЕГЭ за курс средней школы</vt:lpstr>
      <vt:lpstr>Показатели результатов ЕГЭ по русскому языку за три года</vt:lpstr>
      <vt:lpstr>Показатели результатов ЕГЭ по математике за три года</vt:lpstr>
      <vt:lpstr>Статистические показатели воспитательной деятельности за 3 года 2018 – 2019, 2019 – 2020, 2020 – 2021.</vt:lpstr>
      <vt:lpstr>Социальный паспорт шуолы  на 2020 – 2021 учебный год.</vt:lpstr>
      <vt:lpstr>Презентация PowerPoint</vt:lpstr>
      <vt:lpstr>Презентация PowerPoint</vt:lpstr>
      <vt:lpstr>Результаты анкеты удовлетворенности школой (организаций сургулукского наслега)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Социальная активность и внешние связи школы</vt:lpstr>
      <vt:lpstr>Основные проблемы школы</vt:lpstr>
      <vt:lpstr>Задачи на 2020 – 2021 учебный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Публичный отчет МБОУ «Сургулукская средняя общеобразовательная школа имени братьев Боескоровых» за 2017 год</dc:title>
  <dc:creator>Acer</dc:creator>
  <cp:lastModifiedBy>ВоспитЗавуч</cp:lastModifiedBy>
  <cp:revision>115</cp:revision>
  <dcterms:created xsi:type="dcterms:W3CDTF">2017-09-28T00:14:26Z</dcterms:created>
  <dcterms:modified xsi:type="dcterms:W3CDTF">2021-04-16T01:11:35Z</dcterms:modified>
</cp:coreProperties>
</file>